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0E25-5A50-EA48-A9A4-1635712E86EC}" type="datetimeFigureOut"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9925-A23D-7F44-8F41-D2FB1E5E4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Хамтын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түншлэлийн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хэтийн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бодлого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ерөнхий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үйл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ажиллагааг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гишүүний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бүрэлдэхүүнтэй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удирдах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удирдан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чиглүүлдэг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Удирдах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хорооны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бүрэлдэхүүн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төлөөлөл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болон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Иргэний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нийгмийн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төлөөлөл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гишүүдээс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бүрддэг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бөгөөд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шинэ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гишүүдэд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боломж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олгох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зорилгоор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ихэнх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гишүүд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шинэчлэгддэг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Энх тайван,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шударга ёсыг цогцлоох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Хөгжлийн төлөөх түншлэлийг бэхжүүлэх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Одоогоор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Үндэсний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зөвлөлийн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бүрэлдэхүүний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Монгол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Хэрэг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эрхлэх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дэд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Хэрэг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эрхлэх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дэд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гишүүдээр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яам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Хууль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зүйн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яам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Гадаад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хэргийн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яамны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Төрийн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бичгийн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болон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Монголын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Үндэсний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Худалдаа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Танхимын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ерөнхийлөгч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Монголын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сэтгүүлчдийн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нэгдсэн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эвлэлийн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ерөнхийлөгч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Эдийн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бодлого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өрсөлдөх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чадварын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Судалгааны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төвийн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ерөнхий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захирал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Нээлттэй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нийгэм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хүрээлэнгийн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гүйцэтгэх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захирал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бичгийн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Засгийн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Хэрэг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эрхлэх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Хяналт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шалгалт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үнэлгээ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дотоод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газрын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дарга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mn-M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55E7-897F-440F-B73D-4F9265578C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724400" cy="792162"/>
          </a:xfrm>
          <a:prstGeom prst="rect">
            <a:avLst/>
          </a:prstGeom>
        </p:spPr>
        <p:txBody>
          <a:bodyPr lIns="95758" tIns="47879" rIns="95758" bIns="47879">
            <a:normAutofit/>
          </a:bodyPr>
          <a:lstStyle>
            <a:lvl1pPr algn="l">
              <a:defRPr sz="21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Blank Slide- 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492878"/>
            <a:ext cx="2133600" cy="365125"/>
          </a:xfrm>
        </p:spPr>
        <p:txBody>
          <a:bodyPr/>
          <a:lstStyle/>
          <a:p>
            <a:endParaRPr lang="en-US"/>
          </a:p>
          <a:p>
            <a:fld id="{37C465CE-10BE-48A3-A739-A7CDAB6A7035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57150">
            <a:solidFill>
              <a:srgbClr val="FFC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6-16 at 6.32.16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"/>
            <a:ext cx="9144000" cy="300807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77000"/>
            <a:ext cx="7467600" cy="381000"/>
          </a:xfrm>
          <a:prstGeom prst="rect">
            <a:avLst/>
          </a:prstGeom>
        </p:spPr>
        <p:txBody>
          <a:bodyPr lIns="95758" tIns="47879" rIns="95758" bIns="47879">
            <a:normAutofit/>
          </a:bodyPr>
          <a:lstStyle>
            <a:lvl1pPr marL="0" indent="0" algn="l">
              <a:buNone/>
              <a:defRPr sz="1500" b="1" baseline="0">
                <a:solidFill>
                  <a:srgbClr val="FFC043"/>
                </a:solidFill>
              </a:defRPr>
            </a:lvl1pPr>
          </a:lstStyle>
          <a:p>
            <a:pPr lvl="0"/>
            <a:r>
              <a:rPr lang="en-US" dirty="0"/>
              <a:t>ИЛ ТОД, НЭЭЛТТЭЙ, ХАРИУЦЛАГТАЙ, ИРГЭНИЙ ОРОЛЦОО</a:t>
            </a:r>
          </a:p>
        </p:txBody>
      </p:sp>
    </p:spTree>
    <p:extLst>
      <p:ext uri="{BB962C8B-B14F-4D97-AF65-F5344CB8AC3E}">
        <p14:creationId xmlns:p14="http://schemas.microsoft.com/office/powerpoint/2010/main" val="319376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07193"/>
            <a:ext cx="7467600" cy="381000"/>
          </a:xfrm>
          <a:prstGeom prst="rect">
            <a:avLst/>
          </a:prstGeom>
        </p:spPr>
        <p:txBody>
          <a:bodyPr lIns="95758" tIns="47879" rIns="95758" bIns="47879">
            <a:normAutofit/>
          </a:bodyPr>
          <a:lstStyle>
            <a:lvl1pPr marL="0" indent="0" algn="l">
              <a:buNone/>
              <a:defRPr sz="1500" b="1" baseline="0">
                <a:solidFill>
                  <a:srgbClr val="FFC043"/>
                </a:solidFill>
              </a:defRPr>
            </a:lvl1pPr>
          </a:lstStyle>
          <a:p>
            <a:pPr lvl="0"/>
            <a:r>
              <a:rPr lang="en-US" dirty="0"/>
              <a:t>ИЛ ТОД, НЭЭЛТТЭЙ, ХАРИУЦЛАГТАЙ, ИРГЭНИЙ ОРОЛЦОО</a:t>
            </a:r>
          </a:p>
        </p:txBody>
      </p:sp>
      <p:pic>
        <p:nvPicPr>
          <p:cNvPr id="19" name="Picture 18" descr="cabin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304800"/>
            <a:ext cx="762000" cy="7683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37C465CE-10BE-48A3-A739-A7CDAB6A7035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95400" y="1143001"/>
            <a:ext cx="6553200" cy="542969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algn="ctr"/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НЭЭЛТТЭЙ ЗАСГИЙН ТҮНШЛЭЛ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762000" cy="762000"/>
          </a:xfrm>
          <a:prstGeom prst="rect">
            <a:avLst/>
          </a:prstGeom>
        </p:spPr>
      </p:pic>
      <p:pic>
        <p:nvPicPr>
          <p:cNvPr id="6" name="Picture 5" descr="logo_uil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2" y="304800"/>
            <a:ext cx="573741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l="2919" t="6686" r="58296" b="8986"/>
          <a:stretch/>
        </p:blipFill>
        <p:spPr>
          <a:xfrm>
            <a:off x="5867400" y="304803"/>
            <a:ext cx="762000" cy="761999"/>
          </a:xfrm>
          <a:prstGeom prst="rect">
            <a:avLst/>
          </a:prstGeom>
        </p:spPr>
      </p:pic>
      <p:pic>
        <p:nvPicPr>
          <p:cNvPr id="13" name="Picture 12" descr="banner_paci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86111"/>
          <a:stretch/>
        </p:blipFill>
        <p:spPr>
          <a:xfrm>
            <a:off x="533400" y="304800"/>
            <a:ext cx="914400" cy="762000"/>
          </a:xfrm>
          <a:prstGeom prst="rect">
            <a:avLst/>
          </a:prstGeom>
        </p:spPr>
      </p:pic>
      <p:pic>
        <p:nvPicPr>
          <p:cNvPr id="14" name="Picture 13" descr="header1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" r="86248"/>
          <a:stretch/>
        </p:blipFill>
        <p:spPr>
          <a:xfrm>
            <a:off x="1905000" y="304800"/>
            <a:ext cx="914400" cy="763096"/>
          </a:xfrm>
          <a:prstGeom prst="rect">
            <a:avLst/>
          </a:prstGeom>
        </p:spPr>
      </p:pic>
      <p:pic>
        <p:nvPicPr>
          <p:cNvPr id="16" name="Picture 15" descr="nheader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726" r="87972" b="10473"/>
          <a:stretch/>
        </p:blipFill>
        <p:spPr>
          <a:xfrm>
            <a:off x="8077200" y="381000"/>
            <a:ext cx="728841" cy="762000"/>
          </a:xfrm>
          <a:prstGeom prst="rect">
            <a:avLst/>
          </a:prstGeom>
        </p:spPr>
      </p:pic>
      <p:pic>
        <p:nvPicPr>
          <p:cNvPr id="8" name="Picture 7" descr="Parliament_Ulan_Bato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" y="3962403"/>
            <a:ext cx="9144000" cy="2462893"/>
          </a:xfrm>
          <a:prstGeom prst="rect">
            <a:avLst/>
          </a:prstGeom>
        </p:spPr>
      </p:pic>
      <p:pic>
        <p:nvPicPr>
          <p:cNvPr id="10" name="Picture 9" descr="Screen Shot 2014-06-16 at 6.32.16 P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"/>
            <a:ext cx="9144000" cy="3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DB76-03CB-C941-B9CC-ABE07E1F79DE}" type="datetimeFigureOut"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70EA-1AFF-C544-9DD5-A228AABF8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285019" y="1600200"/>
            <a:ext cx="6629400" cy="762000"/>
          </a:xfrm>
          <a:prstGeom prst="rect">
            <a:avLst/>
          </a:prstGeom>
        </p:spPr>
        <p:txBody>
          <a:bodyPr lIns="95758" tIns="47879" rIns="95758" bIns="4787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 err="1"/>
              <a:t>ба</a:t>
            </a:r>
            <a:r>
              <a:rPr lang="en-US" sz="2900" b="1" dirty="0"/>
              <a:t> </a:t>
            </a:r>
            <a:r>
              <a:rPr lang="en-US" sz="2900" b="1" dirty="0" err="1"/>
              <a:t>Мон</a:t>
            </a:r>
            <a:r>
              <a:rPr lang="mn-MN" sz="2900" b="1"/>
              <a:t>г</a:t>
            </a:r>
            <a:r>
              <a:rPr lang="en-US" sz="2900" b="1"/>
              <a:t>ол</a:t>
            </a:r>
            <a:r>
              <a:rPr lang="en-US" sz="2900" b="1" dirty="0"/>
              <a:t> Улс</a:t>
            </a:r>
          </a:p>
        </p:txBody>
      </p:sp>
    </p:spTree>
    <p:extLst>
      <p:ext uri="{BB962C8B-B14F-4D97-AF65-F5344CB8AC3E}">
        <p14:creationId xmlns:p14="http://schemas.microsoft.com/office/powerpoint/2010/main" val="36563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918938" cy="792162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mn-MN" dirty="0"/>
              <a:t>Үйл ажиллагааны үндэсний төлөвлөгөө </a:t>
            </a:r>
            <a:r>
              <a:rPr lang="en-US" dirty="0"/>
              <a:t>III” (NAP 2018-2020)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7130" y="1143000"/>
            <a:ext cx="5867400" cy="5698225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sz="1400" dirty="0"/>
              <a:t>1. </a:t>
            </a:r>
            <a:r>
              <a:rPr lang="mn-MN" sz="1400" dirty="0"/>
              <a:t>Э</a:t>
            </a:r>
            <a:r>
              <a:rPr lang="en-US" sz="1400" dirty="0" err="1"/>
              <a:t>рүүл</a:t>
            </a:r>
            <a:r>
              <a:rPr lang="en-US" sz="1400" dirty="0"/>
              <a:t> </a:t>
            </a:r>
            <a:r>
              <a:rPr lang="en-US" sz="1400" dirty="0" err="1"/>
              <a:t>мэндийн</a:t>
            </a:r>
            <a:r>
              <a:rPr lang="en-US" sz="1400" dirty="0"/>
              <a:t> </a:t>
            </a:r>
            <a:r>
              <a:rPr lang="en-US" sz="1400" dirty="0" err="1"/>
              <a:t>салбарын</a:t>
            </a:r>
            <a:r>
              <a:rPr lang="en-US" sz="1400" dirty="0"/>
              <a:t> </a:t>
            </a:r>
            <a:r>
              <a:rPr lang="en-US" sz="1400" dirty="0" err="1"/>
              <a:t>нийт</a:t>
            </a:r>
            <a:r>
              <a:rPr lang="en-US" sz="1400" dirty="0"/>
              <a:t> </a:t>
            </a:r>
            <a:r>
              <a:rPr lang="en-US" sz="1400" dirty="0" err="1"/>
              <a:t>зардалд</a:t>
            </a:r>
            <a:r>
              <a:rPr lang="en-US" sz="1400" dirty="0"/>
              <a:t> </a:t>
            </a:r>
            <a:r>
              <a:rPr lang="en-US" sz="1400" dirty="0" err="1"/>
              <a:t>өрх</a:t>
            </a:r>
            <a:r>
              <a:rPr lang="en-US" sz="1400" dirty="0"/>
              <a:t>, </a:t>
            </a:r>
            <a:r>
              <a:rPr lang="en-US" sz="1400" dirty="0" err="1"/>
              <a:t>сумын</a:t>
            </a:r>
            <a:r>
              <a:rPr lang="en-US" sz="1400" dirty="0"/>
              <a:t> </a:t>
            </a:r>
            <a:r>
              <a:rPr lang="en-US" sz="1400" dirty="0" err="1"/>
              <a:t>эрүүл</a:t>
            </a:r>
            <a:r>
              <a:rPr lang="en-US" sz="1400" dirty="0"/>
              <a:t> </a:t>
            </a:r>
            <a:r>
              <a:rPr lang="en-US" sz="1400" dirty="0" err="1"/>
              <a:t>мэндийн</a:t>
            </a:r>
            <a:r>
              <a:rPr lang="en-US" sz="1400" dirty="0"/>
              <a:t> </a:t>
            </a:r>
            <a:r>
              <a:rPr lang="en-US" sz="1400" dirty="0" err="1"/>
              <a:t>төвийн</a:t>
            </a:r>
            <a:r>
              <a:rPr lang="en-US" sz="1400" dirty="0"/>
              <a:t> </a:t>
            </a:r>
            <a:r>
              <a:rPr lang="en-US" sz="1400" dirty="0" err="1"/>
              <a:t>буюу</a:t>
            </a:r>
            <a:r>
              <a:rPr lang="en-US" sz="1400" dirty="0"/>
              <a:t> </a:t>
            </a:r>
            <a:r>
              <a:rPr lang="en-US" sz="1400" dirty="0" err="1"/>
              <a:t>анхан</a:t>
            </a:r>
            <a:r>
              <a:rPr lang="en-US" sz="1400" dirty="0"/>
              <a:t> </a:t>
            </a:r>
            <a:r>
              <a:rPr lang="en-US" sz="1400" dirty="0" err="1"/>
              <a:t>шатны</a:t>
            </a:r>
            <a:r>
              <a:rPr lang="en-US" sz="1400" dirty="0"/>
              <a:t> </a:t>
            </a:r>
            <a:r>
              <a:rPr lang="en-US" sz="1400" dirty="0" err="1"/>
              <a:t>тусламж</a:t>
            </a:r>
            <a:r>
              <a:rPr lang="en-US" sz="1400" dirty="0"/>
              <a:t>, </a:t>
            </a:r>
            <a:r>
              <a:rPr lang="en-US" sz="1400" dirty="0" err="1"/>
              <a:t>үйлчилгээний</a:t>
            </a:r>
            <a:r>
              <a:rPr lang="en-US" sz="1400" dirty="0"/>
              <a:t> </a:t>
            </a:r>
            <a:r>
              <a:rPr lang="en-US" sz="1400" dirty="0" err="1"/>
              <a:t>зардлын</a:t>
            </a:r>
            <a:r>
              <a:rPr lang="en-US" sz="1400" dirty="0"/>
              <a:t> </a:t>
            </a:r>
            <a:r>
              <a:rPr lang="en-US" sz="1400" dirty="0" err="1"/>
              <a:t>эзлэх</a:t>
            </a:r>
            <a:r>
              <a:rPr lang="en-US" sz="1400" dirty="0"/>
              <a:t> </a:t>
            </a:r>
            <a:r>
              <a:rPr lang="en-US" sz="1400" dirty="0" err="1"/>
              <a:t>хувийг</a:t>
            </a:r>
            <a:r>
              <a:rPr lang="en-US" sz="1400" dirty="0"/>
              <a:t> </a:t>
            </a:r>
            <a:r>
              <a:rPr lang="en-US" sz="1400" dirty="0" err="1"/>
              <a:t>нэмэгдүүл</a:t>
            </a:r>
            <a:r>
              <a:rPr lang="mn-MN" sz="1400" dirty="0" smtClean="0"/>
              <a:t>эх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en-US" sz="1400" dirty="0"/>
              <a:t>2. </a:t>
            </a:r>
            <a:r>
              <a:rPr lang="mn-MN" sz="1400" dirty="0"/>
              <a:t>Э</a:t>
            </a:r>
            <a:r>
              <a:rPr lang="en-US" sz="1400" dirty="0" err="1"/>
              <a:t>рүүл</a:t>
            </a:r>
            <a:r>
              <a:rPr lang="en-US" sz="1400" dirty="0"/>
              <a:t> </a:t>
            </a:r>
            <a:r>
              <a:rPr lang="en-US" sz="1400" dirty="0" err="1"/>
              <a:t>мэндийн</a:t>
            </a:r>
            <a:r>
              <a:rPr lang="en-US" sz="1400" dirty="0"/>
              <a:t> </a:t>
            </a:r>
            <a:r>
              <a:rPr lang="en-US" sz="1400" dirty="0" err="1"/>
              <a:t>салбарын</a:t>
            </a:r>
            <a:r>
              <a:rPr lang="en-US" sz="1400" dirty="0"/>
              <a:t> </a:t>
            </a:r>
            <a:r>
              <a:rPr lang="mn-MN" sz="1400" dirty="0"/>
              <a:t>Стратегийн худалдан авалтын ажиллагааг сайжруулж, </a:t>
            </a:r>
            <a:r>
              <a:rPr lang="mn-MN" sz="1400" dirty="0" smtClean="0"/>
              <a:t>бэхжүүлэх</a:t>
            </a:r>
            <a:r>
              <a:rPr lang="en-US" sz="1400" dirty="0" smtClean="0"/>
              <a:t>;  </a:t>
            </a:r>
            <a:endParaRPr lang="en-US" sz="1400" dirty="0"/>
          </a:p>
          <a:p>
            <a:r>
              <a:rPr lang="en-US" sz="1400" dirty="0"/>
              <a:t>3. </a:t>
            </a:r>
            <a:r>
              <a:rPr lang="mn-MN" sz="1400" dirty="0"/>
              <a:t>Ерөнхий боловсролын сургуулийн үйл ажиллагаанд Эцэг, эх, олон нийтийн цахим оролцоог </a:t>
            </a:r>
            <a:r>
              <a:rPr lang="mn-MN" sz="1400" dirty="0" smtClean="0"/>
              <a:t>бүрдүүлэх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mn-MN" sz="1400" dirty="0"/>
              <a:t>13. </a:t>
            </a:r>
            <a:r>
              <a:rPr lang="en-US" sz="1400" dirty="0" err="1"/>
              <a:t>Төрийн</a:t>
            </a:r>
            <a:r>
              <a:rPr lang="en-US" sz="1400" dirty="0"/>
              <a:t> </a:t>
            </a:r>
            <a:r>
              <a:rPr lang="mn-MN" sz="1400" dirty="0"/>
              <a:t>үйлчилгээг</a:t>
            </a:r>
            <a:r>
              <a:rPr lang="en-US" sz="1400" dirty="0"/>
              <a:t> </a:t>
            </a:r>
            <a:r>
              <a:rPr lang="en-US" sz="1400" dirty="0" err="1"/>
              <a:t>цахим</a:t>
            </a:r>
            <a:r>
              <a:rPr lang="en-US" sz="1400" dirty="0"/>
              <a:t> </a:t>
            </a:r>
            <a:r>
              <a:rPr lang="en-US" sz="1400" dirty="0" err="1"/>
              <a:t>хэлбэрээр</a:t>
            </a:r>
            <a:r>
              <a:rPr lang="en-US" sz="1400" dirty="0"/>
              <a:t> </a:t>
            </a:r>
            <a:r>
              <a:rPr lang="en-US" sz="1400" dirty="0" err="1"/>
              <a:t>үзүүлэх</a:t>
            </a:r>
            <a:r>
              <a:rPr lang="en-US" sz="1400" dirty="0"/>
              <a:t> </a:t>
            </a:r>
            <a:r>
              <a:rPr lang="en-US" sz="1400" dirty="0" err="1"/>
              <a:t>тогтолцоог</a:t>
            </a:r>
            <a:r>
              <a:rPr lang="en-US" sz="1400" dirty="0"/>
              <a:t> </a:t>
            </a:r>
            <a:r>
              <a:rPr lang="en-US" sz="1400" dirty="0" err="1"/>
              <a:t>бүрдүүлэ</a:t>
            </a:r>
            <a:r>
              <a:rPr lang="mn-MN" sz="1400" dirty="0" smtClean="0"/>
              <a:t>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mn-MN" sz="1400" dirty="0"/>
              <a:t>14. Төрийн шийдвэр гаргах үйл явцад иргэдийн цахим оролцоог нэмэгдүүлэх нөхцлийг </a:t>
            </a:r>
            <a:r>
              <a:rPr lang="mn-MN" sz="1400" dirty="0" smtClean="0"/>
              <a:t>бүрдүүлэх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mn-MN" sz="1400" dirty="0"/>
              <a:t>15. Мэдээллийн технологийн хэрэглээ, төрийн цахим үйлчилгээг ашиглах мэдлэгийг иргэдэд </a:t>
            </a:r>
            <a:r>
              <a:rPr lang="mn-MN" sz="1400" dirty="0" smtClean="0"/>
              <a:t>олгох</a:t>
            </a:r>
            <a:r>
              <a:rPr lang="en-US" sz="1400" dirty="0" smtClean="0"/>
              <a:t>;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4. </a:t>
            </a:r>
            <a:r>
              <a:rPr lang="en-US" sz="1400" dirty="0" err="1"/>
              <a:t>Гадаад</a:t>
            </a:r>
            <a:r>
              <a:rPr lang="en-US" sz="1400" dirty="0"/>
              <a:t> </a:t>
            </a:r>
            <a:r>
              <a:rPr lang="en-US" sz="1400" dirty="0" err="1"/>
              <a:t>зээл</a:t>
            </a:r>
            <a:r>
              <a:rPr lang="en-US" sz="1400" dirty="0"/>
              <a:t>, </a:t>
            </a:r>
            <a:r>
              <a:rPr lang="en-US" sz="1400" dirty="0" err="1"/>
              <a:t>тусламжийн</a:t>
            </a:r>
            <a:r>
              <a:rPr lang="en-US" sz="1400" dirty="0"/>
              <a:t> </a:t>
            </a:r>
            <a:r>
              <a:rPr lang="en-US" sz="1400" dirty="0" err="1"/>
              <a:t>ил</a:t>
            </a:r>
            <a:r>
              <a:rPr lang="en-US" sz="1400" dirty="0"/>
              <a:t> </a:t>
            </a:r>
            <a:r>
              <a:rPr lang="en-US" sz="1400" dirty="0" err="1"/>
              <a:t>тод</a:t>
            </a:r>
            <a:r>
              <a:rPr lang="en-US" sz="1400" dirty="0"/>
              <a:t> </a:t>
            </a:r>
            <a:r>
              <a:rPr lang="en-US" sz="1400" dirty="0" err="1"/>
              <a:t>бай</a:t>
            </a:r>
            <a:r>
              <a:rPr lang="en-US" sz="1400" dirty="0" err="1" smtClean="0"/>
              <a:t>дал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mn-MN" sz="1400" dirty="0"/>
              <a:t>5. Xудалдан авах ажиллагаанд иргэд, иргэний нийгмийн байгууллагын оролцоог </a:t>
            </a:r>
            <a:r>
              <a:rPr lang="mn-MN" sz="1400" dirty="0" smtClean="0"/>
              <a:t>хангах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en-US" sz="1400" dirty="0"/>
              <a:t>6. </a:t>
            </a:r>
            <a:r>
              <a:rPr lang="mn-MN" sz="1400" dirty="0"/>
              <a:t>Орон Нутгийн Хөгжлийн Сангийн хөрөнгө оруулалтад хяналт тавих  , иргэдийн оролцоог нэмэгдүүлэх, ил тод байдлыг </a:t>
            </a:r>
            <a:r>
              <a:rPr lang="mn-MN" sz="1400" dirty="0" smtClean="0"/>
              <a:t>нэмэгдүүлэх</a:t>
            </a:r>
            <a:r>
              <a:rPr lang="en-US" sz="1400" dirty="0" smtClean="0"/>
              <a:t>;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7. </a:t>
            </a:r>
            <a:r>
              <a:rPr lang="mn-MN" sz="1400" dirty="0"/>
              <a:t>Олон талт оролцоо бүхий эрх зүйн хөтчөөр дамжуулж зорилтот бүлгийн эрх зүйн боловсролыг </a:t>
            </a:r>
            <a:r>
              <a:rPr lang="mn-MN" sz="1400" dirty="0" smtClean="0"/>
              <a:t>дээшлүүлэх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en-US" sz="1400" dirty="0"/>
              <a:t>8. </a:t>
            </a:r>
            <a:r>
              <a:rPr lang="mn-MN" sz="1400" dirty="0"/>
              <a:t>Улс төрийн намын санхүүжилтийн ил тод байдлыг хангах эрх зүйн орчныг </a:t>
            </a:r>
            <a:r>
              <a:rPr lang="mn-MN" sz="1400" dirty="0" smtClean="0"/>
              <a:t>бүрдүүлэх</a:t>
            </a:r>
            <a:r>
              <a:rPr lang="en-US" sz="1400" dirty="0" smtClean="0"/>
              <a:t>; </a:t>
            </a:r>
            <a:endParaRPr lang="en-US" sz="1400" dirty="0"/>
          </a:p>
          <a:p>
            <a:r>
              <a:rPr lang="en-US" sz="1400" dirty="0"/>
              <a:t>9. </a:t>
            </a:r>
            <a:r>
              <a:rPr lang="mn-MN" sz="1400" dirty="0"/>
              <a:t>Хэвлэл мэдээллийн эрх зүйн таатай орчинг </a:t>
            </a:r>
            <a:r>
              <a:rPr lang="mn-MN" sz="1400" dirty="0" smtClean="0"/>
              <a:t>бүрдүүлэх</a:t>
            </a:r>
            <a:r>
              <a:rPr lang="en-US" sz="1400" dirty="0" smtClean="0"/>
              <a:t>; 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56360" y="3962400"/>
            <a:ext cx="1943606" cy="92769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algn="ctr"/>
            <a:r>
              <a:rPr lang="mn-MN" dirty="0">
                <a:solidFill>
                  <a:srgbClr val="FFC043"/>
                </a:solidFill>
                <a:latin typeface="Arial"/>
                <a:cs typeface="Arial"/>
              </a:rPr>
              <a:t>Төсөв, санхүүгийн ил, тод байдал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9195" y="2057401"/>
            <a:ext cx="2066887" cy="1475019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8000"/>
                </a:solidFill>
                <a:latin typeface="Arial"/>
                <a:cs typeface="Arial"/>
              </a:rPr>
              <a:t>Төрийн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Arial"/>
                <a:cs typeface="Arial"/>
              </a:rPr>
              <a:t>үйлчилгээ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Төрийн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үйлчилгээний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чанар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хүртээмжийг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сайжруулах</a:t>
            </a:r>
            <a:endParaRPr lang="en-US" sz="13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 descr="Screen Shot 2018-06-28 at 10.1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" y="2057400"/>
            <a:ext cx="1036800" cy="1008000"/>
          </a:xfrm>
          <a:prstGeom prst="rect">
            <a:avLst/>
          </a:prstGeom>
        </p:spPr>
      </p:pic>
      <p:pic>
        <p:nvPicPr>
          <p:cNvPr id="11" name="Picture 10" descr="Screen Shot 2018-06-28 at 10.19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" y="5181600"/>
            <a:ext cx="1007239" cy="1044000"/>
          </a:xfrm>
          <a:prstGeom prst="rect">
            <a:avLst/>
          </a:prstGeom>
        </p:spPr>
      </p:pic>
      <p:pic>
        <p:nvPicPr>
          <p:cNvPr id="13" name="Picture 12" descr="Screen Shot 2018-06-28 at 10.19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" y="3848100"/>
            <a:ext cx="941295" cy="100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6282" y="5067301"/>
            <a:ext cx="2209800" cy="134370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700" dirty="0" err="1">
                <a:latin typeface="Arial"/>
                <a:cs typeface="Arial"/>
              </a:rPr>
              <a:t>Иргэдийн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оролцоо </a:t>
            </a:r>
            <a:r>
              <a:rPr lang="mn-MN" sz="1700" dirty="0">
                <a:latin typeface="Arial"/>
                <a:cs typeface="Arial"/>
              </a:rPr>
              <a:t>шударга байдлыг нэмэгдүүлэх</a:t>
            </a:r>
            <a:r>
              <a:rPr lang="en-US" sz="1700" dirty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5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29954" cy="792162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mn-MN" dirty="0"/>
              <a:t>Үйл ажиллагааны үндэсний төлөвлөгөө </a:t>
            </a:r>
            <a:r>
              <a:rPr lang="en-US" dirty="0"/>
              <a:t>III” (NAP 2018-2020)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7130" y="1143000"/>
            <a:ext cx="5867400" cy="4774897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mn-MN" sz="1600" dirty="0"/>
              <a:t>1</a:t>
            </a:r>
            <a:r>
              <a:rPr lang="en-US" sz="1600" dirty="0"/>
              <a:t>0</a:t>
            </a:r>
            <a:r>
              <a:rPr lang="mn-MN" sz="1600" dirty="0"/>
              <a:t>. Төрийн болон нийтийн өмчит компанийн засаглалыг </a:t>
            </a:r>
            <a:r>
              <a:rPr lang="mn-MN" sz="1600" dirty="0" smtClean="0"/>
              <a:t>сайжруулах</a:t>
            </a:r>
            <a:r>
              <a:rPr lang="en-US" sz="1600" dirty="0" smtClean="0"/>
              <a:t>;</a:t>
            </a:r>
            <a:endParaRPr lang="en-US" sz="1600" dirty="0"/>
          </a:p>
          <a:p>
            <a:endParaRPr lang="en-US" sz="1600" dirty="0"/>
          </a:p>
          <a:p>
            <a:r>
              <a:rPr lang="mn-MN" sz="1600" dirty="0"/>
              <a:t>18. Засгийн газрын Хяналт-шинжилгээ, үнэлгээний мэдээллийн цахим </a:t>
            </a:r>
            <a:r>
              <a:rPr lang="mn-MN" sz="1600" dirty="0" smtClean="0"/>
              <a:t>сан</a:t>
            </a:r>
            <a:r>
              <a:rPr lang="en-US" sz="1600" dirty="0" smtClean="0"/>
              <a:t>; 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11. </a:t>
            </a:r>
            <a:r>
              <a:rPr lang="mn-MN" sz="1600" dirty="0"/>
              <a:t>Ашиг хүртэгч эцсийн өмчлөгчийн ил тод байдлыг </a:t>
            </a:r>
            <a:r>
              <a:rPr lang="mn-MN" sz="1600" dirty="0" smtClean="0"/>
              <a:t>хангах</a:t>
            </a:r>
            <a:r>
              <a:rPr lang="en-US" sz="1600" dirty="0" smtClean="0"/>
              <a:t>;</a:t>
            </a:r>
            <a:r>
              <a:rPr lang="mn-MN" sz="1600" dirty="0" smtClean="0"/>
              <a:t> </a:t>
            </a:r>
            <a:endParaRPr lang="en-US" sz="1600" dirty="0"/>
          </a:p>
          <a:p>
            <a:r>
              <a:rPr lang="en-US" sz="1600" dirty="0"/>
              <a:t>12. </a:t>
            </a:r>
            <a:r>
              <a:rPr lang="mn-MN" sz="1600" dirty="0"/>
              <a:t>Г</a:t>
            </a:r>
            <a:r>
              <a:rPr lang="mn-MN" sz="1600" dirty="0" smtClean="0"/>
              <a:t>эрээний </a:t>
            </a:r>
            <a:r>
              <a:rPr lang="mn-MN" sz="1600" dirty="0"/>
              <a:t>ил тод байдлыг хангах </a:t>
            </a:r>
            <a:r>
              <a:rPr lang="en-US" sz="1600" dirty="0" smtClean="0"/>
              <a:t>;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16. </a:t>
            </a:r>
            <a:r>
              <a:rPr lang="mn-MN" sz="1600" dirty="0"/>
              <a:t>Уур амьсгалын өөрчлөлт, аюулгүй амьдрах орчин нөхцөлийг </a:t>
            </a:r>
            <a:r>
              <a:rPr lang="mn-MN" sz="1600" dirty="0" smtClean="0"/>
              <a:t>бүрдүүлэх</a:t>
            </a:r>
            <a:r>
              <a:rPr lang="en-US" sz="1600" dirty="0" smtClean="0"/>
              <a:t>; </a:t>
            </a:r>
            <a:endParaRPr lang="en-US" sz="1600" dirty="0"/>
          </a:p>
          <a:p>
            <a:r>
              <a:rPr lang="en-US" sz="1600" dirty="0"/>
              <a:t>17. </a:t>
            </a:r>
            <a:r>
              <a:rPr lang="mn-MN" sz="1600" dirty="0"/>
              <a:t>Улсын тусгай хамгаалалттай газар нутагт газрын эрх олгож буй үйл явц, эздийг нээлттэй </a:t>
            </a:r>
            <a:r>
              <a:rPr lang="mn-MN" sz="1600" dirty="0" smtClean="0"/>
              <a:t>болгох</a:t>
            </a:r>
            <a:r>
              <a:rPr lang="en-US" sz="1600" dirty="0" smtClean="0"/>
              <a:t>;</a:t>
            </a:r>
            <a:r>
              <a:rPr lang="mn-MN" sz="1600" dirty="0" smtClean="0"/>
              <a:t> 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 descr="Screen Shot 2018-06-28 at 10.19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/>
          <a:stretch/>
        </p:blipFill>
        <p:spPr>
          <a:xfrm>
            <a:off x="1" y="1159463"/>
            <a:ext cx="1090271" cy="1184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9195" y="1295401"/>
            <a:ext cx="2166036" cy="134370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Компанийн хариуцлага, </a:t>
            </a:r>
          </a:p>
          <a:p>
            <a:pPr>
              <a:lnSpc>
                <a:spcPct val="120000"/>
              </a:lnSpc>
            </a:pPr>
            <a:r>
              <a:rPr lang="ru-RU" sz="1700" dirty="0" err="1">
                <a:solidFill>
                  <a:srgbClr val="FF6600"/>
                </a:solidFill>
                <a:latin typeface="Arial"/>
                <a:cs typeface="Arial"/>
              </a:rPr>
              <a:t>И</a:t>
            </a: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л тод байдал, Эргэн тайлагналт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6360" y="2819400"/>
            <a:ext cx="2057936" cy="1897699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mn-MN" sz="1600" dirty="0">
                <a:solidFill>
                  <a:srgbClr val="800000"/>
                </a:solidFill>
                <a:latin typeface="Arial"/>
                <a:cs typeface="Arial"/>
              </a:rPr>
              <a:t>Байгалийн баялгийн засаглалыг сайжруулах</a:t>
            </a:r>
            <a:endParaRPr lang="en-US" sz="16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7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mn-MN" sz="17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endParaRPr lang="en-US" sz="17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7" name="Picture 16" descr="Screen Shot 2018-06-28 at 10.19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705100"/>
            <a:ext cx="1088408" cy="1104900"/>
          </a:xfrm>
          <a:prstGeom prst="rect">
            <a:avLst/>
          </a:prstGeom>
        </p:spPr>
      </p:pic>
      <p:pic>
        <p:nvPicPr>
          <p:cNvPr id="19" name="Picture 18" descr="Screen Shot 2018-06-28 at 10.19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" y="4305300"/>
            <a:ext cx="1113524" cy="10909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4943" y="4152900"/>
            <a:ext cx="2238204" cy="123444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Уур</a:t>
            </a:r>
            <a:r>
              <a:rPr lang="en-US" sz="17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амьсгалын</a:t>
            </a:r>
            <a:r>
              <a:rPr lang="en-US" sz="17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өөрчлөлт</a:t>
            </a:r>
            <a:endParaRPr lang="en-US" sz="1700" dirty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mn-MN" sz="1400" dirty="0">
                <a:solidFill>
                  <a:schemeClr val="accent6">
                    <a:lumMod val="10000"/>
                  </a:schemeClr>
                </a:solidFill>
              </a:rPr>
              <a:t>Аюулгүй амьдрах орчин нөхцөлийг бүрдүүлэх</a:t>
            </a:r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en-US" sz="13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5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458" y="1028700"/>
            <a:ext cx="8305800" cy="1851020"/>
          </a:xfrm>
          <a:prstGeom prst="rect">
            <a:avLst/>
          </a:prstGeom>
          <a:noFill/>
        </p:spPr>
        <p:txBody>
          <a:bodyPr wrap="square" lIns="95758" tIns="47879" rIns="95758" bIns="47879">
            <a:spAutoFit/>
          </a:bodyPr>
          <a:lstStyle/>
          <a:p>
            <a:pPr algn="ctr"/>
            <a:r>
              <a:rPr lang="mn-MN" sz="5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Анхаарал тавьсанд баярлалаа</a:t>
            </a:r>
            <a:r>
              <a:rPr lang="en-US" sz="5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1161" y="3124200"/>
            <a:ext cx="4672840" cy="2441284"/>
          </a:xfrm>
          <a:prstGeom prst="rect">
            <a:avLst/>
          </a:prstGeom>
        </p:spPr>
        <p:txBody>
          <a:bodyPr wrap="square" lIns="40234" tIns="20117" rIns="40234" bIns="20117">
            <a:spAutoFit/>
          </a:bodyPr>
          <a:lstStyle/>
          <a:p>
            <a:r>
              <a:rPr lang="ru-RU" sz="1200" dirty="0"/>
              <a:t>Засгийн газрын Хэрэг эрхлэх газрын дэргэдэх Нээлттэй засаг түншлэлийн орон тооны бус ажлын алба, </a:t>
            </a:r>
          </a:p>
          <a:p>
            <a:r>
              <a:rPr lang="ru-RU" sz="1200" dirty="0"/>
              <a:t>Хаяг: Төрийн ордон, Сүхбаатар дүүрэг, 6 дугаар хороо, 14201, Их эзэн Чингисийн талбай -1.</a:t>
            </a:r>
          </a:p>
          <a:p>
            <a:r>
              <a:rPr lang="ru-RU" sz="1200" dirty="0"/>
              <a:t>Цахим шуудан: MongoliaOgp@gmail.com</a:t>
            </a:r>
          </a:p>
          <a:p>
            <a:r>
              <a:rPr lang="ru-RU" sz="1200" dirty="0"/>
              <a:t>Цахим хуудас: http://zasag.mn/tunshlel</a:t>
            </a:r>
          </a:p>
          <a:p>
            <a:r>
              <a:rPr lang="ru-RU" sz="1200" dirty="0"/>
              <a:t>Нээлттэй засаг түншлэлийн Олон улсын цахим хуудас: opengovpartnership.org</a:t>
            </a:r>
          </a:p>
          <a:p>
            <a:r>
              <a:rPr lang="ru-RU" sz="1200" dirty="0"/>
              <a:t>TWITTER: #OGP Mongolia</a:t>
            </a:r>
          </a:p>
          <a:p>
            <a:r>
              <a:rPr lang="ru-RU" sz="1200" dirty="0"/>
              <a:t>Facebook Page: https://www.facebook.com/OGPMongolia/</a:t>
            </a:r>
          </a:p>
          <a:p>
            <a:r>
              <a:rPr lang="ru-RU" sz="1200" dirty="0"/>
              <a:t>Холбоотой бусад мэдээллийг: </a:t>
            </a:r>
          </a:p>
          <a:p>
            <a:r>
              <a:rPr lang="ru-RU" sz="1200" dirty="0"/>
              <a:t>https://drive.google.com/open?id=1rjVVi5XsIBNrAO417SZ7rhq23j2Fz9Jp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Утас: 51-260478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257800" cy="792162"/>
          </a:xfrm>
        </p:spPr>
        <p:txBody>
          <a:bodyPr/>
          <a:lstStyle/>
          <a:p>
            <a:r>
              <a:rPr lang="mn-MN" dirty="0"/>
              <a:t>Нээлттэй Засгийн түншлэл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109" y="2215896"/>
            <a:ext cx="5120163" cy="2312684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marL="299244" indent="-299244">
              <a:buFont typeface="Arial" panose="020B0604020202020204" pitchFamily="34" charset="0"/>
              <a:buChar char="•"/>
            </a:pPr>
            <a:r>
              <a:rPr lang="mn-MN" dirty="0"/>
              <a:t>Засгийн газрын нээлттэй, ил тод байдлыг </a:t>
            </a:r>
            <a:endParaRPr lang="en-US" dirty="0" smtClean="0"/>
          </a:p>
          <a:p>
            <a:r>
              <a:rPr lang="mn-MN" dirty="0" smtClean="0"/>
              <a:t>нэмэгдүүлэх</a:t>
            </a:r>
            <a:r>
              <a:rPr lang="en-US" dirty="0" smtClean="0"/>
              <a:t>;</a:t>
            </a:r>
            <a:endParaRPr lang="mn-MN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mn-MN" dirty="0"/>
              <a:t>Иргэдийн оролцоог </a:t>
            </a:r>
            <a:r>
              <a:rPr lang="mn-MN" dirty="0" smtClean="0"/>
              <a:t>дэмжих</a:t>
            </a:r>
            <a:r>
              <a:rPr lang="en-US" dirty="0" smtClean="0"/>
              <a:t>;</a:t>
            </a:r>
            <a:endParaRPr lang="mn-MN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mn-MN" dirty="0"/>
              <a:t>Авлигатай </a:t>
            </a:r>
            <a:r>
              <a:rPr lang="mn-MN" dirty="0" smtClean="0"/>
              <a:t>тэмцэх</a:t>
            </a:r>
            <a:r>
              <a:rPr lang="en-US" dirty="0" smtClean="0"/>
              <a:t>;</a:t>
            </a:r>
            <a:endParaRPr lang="mn-MN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mn-MN" dirty="0"/>
              <a:t>Нээлттэй засаглалыг бэхжүүлэх, </a:t>
            </a:r>
            <a:r>
              <a:rPr lang="mn-MN" dirty="0" smtClean="0"/>
              <a:t>төрийн</a:t>
            </a:r>
            <a:endParaRPr lang="en-US" dirty="0" smtClean="0"/>
          </a:p>
          <a:p>
            <a:r>
              <a:rPr lang="mn-MN" dirty="0" smtClean="0"/>
              <a:t>үйлчилгээг </a:t>
            </a:r>
            <a:r>
              <a:rPr lang="mn-MN" dirty="0"/>
              <a:t>сайжруулахад шинэлэг технологийг </a:t>
            </a:r>
            <a:r>
              <a:rPr lang="mn-MN" dirty="0" smtClean="0"/>
              <a:t>нэвтрүүлэх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6400800" cy="92769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mn-MN" dirty="0"/>
              <a:t>Зорилго</a:t>
            </a:r>
            <a:r>
              <a:rPr lang="en-US" dirty="0"/>
              <a:t>: </a:t>
            </a:r>
            <a:r>
              <a:rPr lang="mn-MN" dirty="0"/>
              <a:t>Нээлттэй, Ил тод, Хариуцлагатай, Авлигаас ангид </a:t>
            </a:r>
          </a:p>
          <a:p>
            <a:r>
              <a:rPr lang="mn-MN" dirty="0"/>
              <a:t>засаглалыг бэхжүүлэх үүргийг Улс орнуудад хүлээлгэх</a:t>
            </a:r>
            <a:r>
              <a:rPr lang="en-US" dirty="0"/>
              <a:t>:</a:t>
            </a:r>
            <a:endParaRPr lang="mn-MN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4267200" cy="1758687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</a:rPr>
              <a:t>НЗТ </a:t>
            </a:r>
            <a:r>
              <a:rPr lang="en-US" dirty="0" err="1">
                <a:solidFill>
                  <a:srgbClr val="C00000"/>
                </a:solidFill>
              </a:rPr>
              <a:t>нь</a:t>
            </a:r>
            <a:r>
              <a:rPr lang="en-US" dirty="0">
                <a:solidFill>
                  <a:srgbClr val="C00000"/>
                </a:solidFill>
              </a:rPr>
              <a:t> 2011 </a:t>
            </a:r>
            <a:r>
              <a:rPr lang="mn-MN" dirty="0">
                <a:solidFill>
                  <a:srgbClr val="C00000"/>
                </a:solidFill>
              </a:rPr>
              <a:t>онд </a:t>
            </a:r>
            <a:r>
              <a:rPr lang="en-US" dirty="0" err="1">
                <a:solidFill>
                  <a:srgbClr val="C00000"/>
                </a:solidFill>
              </a:rPr>
              <a:t>Бразил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Индонез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Мексик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Норвег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Фил</a:t>
            </a:r>
            <a:r>
              <a:rPr lang="mn-MN" dirty="0" smtClean="0">
                <a:solidFill>
                  <a:srgbClr val="C00000"/>
                </a:solidFill>
              </a:rPr>
              <a:t>ипп</a:t>
            </a:r>
            <a:r>
              <a:rPr lang="en-US" dirty="0" err="1" smtClean="0">
                <a:solidFill>
                  <a:srgbClr val="C00000"/>
                </a:solidFill>
              </a:rPr>
              <a:t>ин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Өмнөд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Африк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Их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Британи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болон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Амер</a:t>
            </a:r>
            <a:r>
              <a:rPr lang="mn-MN" dirty="0" smtClean="0">
                <a:solidFill>
                  <a:srgbClr val="C00000"/>
                </a:solidFill>
              </a:rPr>
              <a:t>и</a:t>
            </a:r>
            <a:r>
              <a:rPr lang="en-US" dirty="0" err="1" smtClean="0">
                <a:solidFill>
                  <a:srgbClr val="C00000"/>
                </a:solidFill>
              </a:rPr>
              <a:t>кийн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Нэгдсэн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Улс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орнууд</a:t>
            </a:r>
            <a:r>
              <a:rPr lang="mn-MN" dirty="0">
                <a:solidFill>
                  <a:srgbClr val="C00000"/>
                </a:solidFill>
              </a:rPr>
              <a:t>ын санаачилгаар анхлан үүсгэн байгуулагдсан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649" y="4305300"/>
            <a:ext cx="3771901" cy="1481688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mn-MN" dirty="0">
                <a:solidFill>
                  <a:srgbClr val="FF6600"/>
                </a:solidFill>
              </a:rPr>
              <a:t>Өдгөө дэлхийн 7</a:t>
            </a:r>
            <a:r>
              <a:rPr lang="en-US" dirty="0">
                <a:solidFill>
                  <a:srgbClr val="FF6600"/>
                </a:solidFill>
              </a:rPr>
              <a:t>6</a:t>
            </a:r>
            <a:r>
              <a:rPr lang="mn-MN" dirty="0">
                <a:solidFill>
                  <a:srgbClr val="FF6600"/>
                </a:solidFill>
              </a:rPr>
              <a:t> </a:t>
            </a:r>
            <a:r>
              <a:rPr lang="mn-MN" dirty="0" smtClean="0">
                <a:solidFill>
                  <a:srgbClr val="FF6600"/>
                </a:solidFill>
              </a:rPr>
              <a:t>орны Засгийн </a:t>
            </a:r>
            <a:r>
              <a:rPr lang="mn-MN" dirty="0">
                <a:solidFill>
                  <a:srgbClr val="FF6600"/>
                </a:solidFill>
              </a:rPr>
              <a:t>газар, 20 </a:t>
            </a:r>
            <a:r>
              <a:rPr lang="mn-MN" dirty="0" smtClean="0">
                <a:solidFill>
                  <a:srgbClr val="FF6600"/>
                </a:solidFill>
              </a:rPr>
              <a:t>орны орон </a:t>
            </a:r>
            <a:r>
              <a:rPr lang="mn-MN" dirty="0">
                <a:solidFill>
                  <a:srgbClr val="FF6600"/>
                </a:solidFill>
              </a:rPr>
              <a:t>Нутгийн Засаг Захиргаа,  240 ИНБ, Олон </a:t>
            </a:r>
            <a:r>
              <a:rPr lang="mn-MN" dirty="0" smtClean="0">
                <a:solidFill>
                  <a:srgbClr val="FF6600"/>
                </a:solidFill>
              </a:rPr>
              <a:t>Улсын байгууллагыг нэгтгэн </a:t>
            </a:r>
            <a:r>
              <a:rPr lang="mn-MN" dirty="0">
                <a:solidFill>
                  <a:srgbClr val="FF6600"/>
                </a:solidFill>
              </a:rPr>
              <a:t>өргөжсөн байна.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Open-Government-Part_nershipOG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56" y="304800"/>
            <a:ext cx="2858244" cy="1695450"/>
          </a:xfrm>
          <a:prstGeom prst="rect">
            <a:avLst/>
          </a:prstGeom>
        </p:spPr>
      </p:pic>
      <p:pic>
        <p:nvPicPr>
          <p:cNvPr id="9" name="Picture 8" descr="SDG 20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3" t="69758" r="15784" b="-777"/>
          <a:stretch/>
        </p:blipFill>
        <p:spPr>
          <a:xfrm>
            <a:off x="713370" y="2324101"/>
            <a:ext cx="2981283" cy="16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562600" cy="792162"/>
          </a:xfrm>
        </p:spPr>
        <p:txBody>
          <a:bodyPr/>
          <a:lstStyle/>
          <a:p>
            <a:r>
              <a:rPr lang="mn-MN" dirty="0"/>
              <a:t>Нээлттэй Засгийн Түншлэлийн зураглал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8-05-23 at 5.1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914401"/>
            <a:ext cx="6934200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/>
              <a:t>Гишүүн орнууд: 76 Засгийн газар, 20 Орон Нутгийн Засаг захиргаа </a:t>
            </a:r>
          </a:p>
        </p:txBody>
      </p:sp>
    </p:spTree>
    <p:extLst>
      <p:ext uri="{BB962C8B-B14F-4D97-AF65-F5344CB8AC3E}">
        <p14:creationId xmlns:p14="http://schemas.microsoft.com/office/powerpoint/2010/main" val="3014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3" y="1066800"/>
            <a:ext cx="8916650" cy="792162"/>
          </a:xfrm>
        </p:spPr>
        <p:txBody>
          <a:bodyPr>
            <a:normAutofit/>
          </a:bodyPr>
          <a:lstStyle/>
          <a:p>
            <a:r>
              <a:rPr lang="en-US" dirty="0" err="1"/>
              <a:t>Нээлттэй</a:t>
            </a:r>
            <a:r>
              <a:rPr lang="en-US" dirty="0"/>
              <a:t> </a:t>
            </a:r>
            <a:r>
              <a:rPr lang="en-US" dirty="0" err="1"/>
              <a:t>Засгийн</a:t>
            </a:r>
            <a:r>
              <a:rPr lang="en-US" dirty="0"/>
              <a:t> </a:t>
            </a:r>
            <a:r>
              <a:rPr lang="en-US" dirty="0" err="1"/>
              <a:t>Түншлэлийн</a:t>
            </a:r>
            <a:r>
              <a:rPr lang="en-US" dirty="0"/>
              <a:t> </a:t>
            </a:r>
            <a:r>
              <a:rPr lang="en-US" dirty="0" err="1"/>
              <a:t>Үндэсний</a:t>
            </a:r>
            <a:r>
              <a:rPr lang="en-US" dirty="0"/>
              <a:t> </a:t>
            </a:r>
            <a:r>
              <a:rPr lang="en-US" dirty="0" err="1"/>
              <a:t>Зөвлөл</a:t>
            </a:r>
            <a:r>
              <a:rPr lang="en-US" dirty="0"/>
              <a:t>, </a:t>
            </a:r>
            <a:r>
              <a:rPr lang="en-US" dirty="0" err="1"/>
              <a:t>ажлын</a:t>
            </a:r>
            <a:r>
              <a:rPr lang="en-US" dirty="0"/>
              <a:t> </a:t>
            </a:r>
            <a:r>
              <a:rPr lang="en-US" dirty="0" err="1"/>
              <a:t>хэсгийн</a:t>
            </a:r>
            <a:r>
              <a:rPr lang="en-US" dirty="0"/>
              <a:t> </a:t>
            </a:r>
            <a:r>
              <a:rPr lang="en-US" dirty="0" err="1"/>
              <a:t>бүрэлдэхүүн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139" y="4686300"/>
            <a:ext cx="2486672" cy="471514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 sz="1400"/>
              <a:t>ЗГХЭГ-ын даргын 2018 оны 204 дүгээр тушаал (Ажлын хэсэг)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868" y="4572001"/>
            <a:ext cx="2286595" cy="317626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/>
              <a:t>Дарга </a:t>
            </a:r>
            <a:r>
              <a:rPr lang="en-US" sz="1400"/>
              <a:t>(ЗГХЭГ-ын дэд дарга)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381" y="5600701"/>
            <a:ext cx="2400925" cy="702347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/>
              <a:t>12 гишүүн </a:t>
            </a:r>
            <a:r>
              <a:rPr lang="en-US" sz="1200"/>
              <a:t>(ЗГХЭГ, БОАЖЯ, ХЗДХЯ, ЭМЯ, СЯ, БСШУСЯ, УУЯ, АТГ, НЗДТГ, ХХМТГ)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1276" y="5600701"/>
            <a:ext cx="2029353" cy="517681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 dirty="0"/>
              <a:t>12 </a:t>
            </a:r>
            <a:r>
              <a:rPr lang="en-US" dirty="0" err="1"/>
              <a:t>гишүүн</a:t>
            </a:r>
            <a:r>
              <a:rPr lang="en-US" dirty="0"/>
              <a:t> </a:t>
            </a:r>
            <a:r>
              <a:rPr lang="en-US" sz="1200" dirty="0"/>
              <a:t>(ТББ, ИНБ</a:t>
            </a:r>
            <a:r>
              <a:rPr lang="en-US" sz="1200" dirty="0" smtClean="0"/>
              <a:t>, </a:t>
            </a:r>
            <a:r>
              <a:rPr lang="en-US" sz="1200" dirty="0"/>
              <a:t>ХТБ, </a:t>
            </a:r>
            <a:r>
              <a:rPr lang="en-US" sz="1200" dirty="0" err="1"/>
              <a:t>Төсөл</a:t>
            </a:r>
            <a:r>
              <a:rPr lang="en-US" sz="1200" dirty="0"/>
              <a:t> )</a:t>
            </a:r>
          </a:p>
        </p:txBody>
      </p:sp>
      <p:pic>
        <p:nvPicPr>
          <p:cNvPr id="10" name="Picture 9" descr="Citize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b="16550"/>
          <a:stretch/>
        </p:blipFill>
        <p:spPr>
          <a:xfrm>
            <a:off x="6629937" y="2133600"/>
            <a:ext cx="1444434" cy="1485900"/>
          </a:xfrm>
          <a:prstGeom prst="rect">
            <a:avLst/>
          </a:prstGeom>
        </p:spPr>
      </p:pic>
      <p:pic>
        <p:nvPicPr>
          <p:cNvPr id="11" name="Picture 10" descr="286709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5" y="2362200"/>
            <a:ext cx="971803" cy="1295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599811" y="2171700"/>
            <a:ext cx="837218" cy="900000"/>
          </a:xfrm>
          <a:prstGeom prst="straightConnector1">
            <a:avLst/>
          </a:prstGeom>
          <a:ln w="76200" cmpd="sng">
            <a:solidFill>
              <a:schemeClr val="accent6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72309" y="2171700"/>
            <a:ext cx="837218" cy="900000"/>
          </a:xfrm>
          <a:prstGeom prst="straightConnector1">
            <a:avLst/>
          </a:prstGeom>
          <a:ln w="76200" cmpd="sng">
            <a:solidFill>
              <a:schemeClr val="accent6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14449" y="1714501"/>
            <a:ext cx="2372343" cy="317626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/>
              <a:t>Дарга </a:t>
            </a:r>
            <a:r>
              <a:rPr lang="en-US" sz="1400"/>
              <a:t>(ЗГХЭГ-ын Дарга)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304" y="1714500"/>
            <a:ext cx="2743914" cy="902401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 sz="1400" dirty="0" err="1"/>
              <a:t>Ерөнхий</a:t>
            </a:r>
            <a:r>
              <a:rPr lang="en-US" sz="1400" dirty="0"/>
              <a:t> </a:t>
            </a:r>
            <a:r>
              <a:rPr lang="en-US" sz="1400" dirty="0" err="1"/>
              <a:t>сайдын</a:t>
            </a:r>
            <a:r>
              <a:rPr lang="en-US" sz="1400" dirty="0"/>
              <a:t> 2014 </a:t>
            </a:r>
            <a:r>
              <a:rPr lang="en-US" sz="1400" dirty="0" err="1"/>
              <a:t>оны</a:t>
            </a:r>
            <a:r>
              <a:rPr lang="en-US" sz="1400" dirty="0"/>
              <a:t> 61 </a:t>
            </a:r>
            <a:r>
              <a:rPr lang="en-US" sz="1400" dirty="0" err="1"/>
              <a:t>дүгээр</a:t>
            </a:r>
            <a:r>
              <a:rPr lang="en-US" sz="1400" dirty="0"/>
              <a:t> </a:t>
            </a:r>
            <a:r>
              <a:rPr lang="en-US" sz="1400" dirty="0" err="1"/>
              <a:t>захирамж</a:t>
            </a:r>
            <a:r>
              <a:rPr lang="en-US" sz="1400" dirty="0"/>
              <a:t> (</a:t>
            </a:r>
            <a:r>
              <a:rPr lang="en-US" sz="1400" dirty="0" err="1"/>
              <a:t>Үндэсний</a:t>
            </a:r>
            <a:r>
              <a:rPr lang="en-US" sz="1400" dirty="0"/>
              <a:t> </a:t>
            </a:r>
            <a:r>
              <a:rPr lang="en-US" sz="1400" dirty="0" err="1"/>
              <a:t>зөвлөл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294" y="3581400"/>
            <a:ext cx="1943606" cy="5484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/>
              <a:t>3 гишүүн </a:t>
            </a:r>
            <a:r>
              <a:rPr lang="en-US" sz="1400"/>
              <a:t>(ГХЯ, СЯ, ХЗДХЯ-ны ТНБД)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1277" y="3619500"/>
            <a:ext cx="2458090" cy="748513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/>
              <a:t>4 гишүүн </a:t>
            </a:r>
            <a:r>
              <a:rPr lang="en-US" sz="1400"/>
              <a:t>(МҮХАҮТ, МСНЭЕ, ЭЗБӨЧСТ, ННХ ерөнхийлөгч нар)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99811" y="4991100"/>
            <a:ext cx="685979" cy="671400"/>
          </a:xfrm>
          <a:prstGeom prst="straightConnector1">
            <a:avLst/>
          </a:prstGeom>
          <a:ln w="76200" cmpd="sng">
            <a:solidFill>
              <a:schemeClr val="accent6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43803" y="4991100"/>
            <a:ext cx="665723" cy="671400"/>
          </a:xfrm>
          <a:prstGeom prst="straightConnector1">
            <a:avLst/>
          </a:prstGeom>
          <a:ln w="76200" cmpd="sng">
            <a:solidFill>
              <a:schemeClr val="accent6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4171846" y="3009900"/>
            <a:ext cx="571649" cy="1295400"/>
          </a:xfrm>
          <a:prstGeom prst="downArrow">
            <a:avLst/>
          </a:prstGeom>
          <a:solidFill>
            <a:schemeClr val="accent6">
              <a:lumMod val="10000"/>
            </a:schemeClr>
          </a:solidFill>
          <a:ln>
            <a:solidFill>
              <a:srgbClr val="000E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/>
          </a:p>
        </p:txBody>
      </p:sp>
      <p:pic>
        <p:nvPicPr>
          <p:cNvPr id="36" name="Picture 35" descr="Screen Shot 2018-07-06 at 2.10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2" y="266700"/>
            <a:ext cx="82623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Монгол Улс ба НЗТ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7108" y="609600"/>
            <a:ext cx="7191404" cy="563667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marL="299244" indent="-299244">
              <a:buFont typeface="Arial" panose="020B0604020202020204" pitchFamily="34" charset="0"/>
              <a:buChar char="•"/>
            </a:pPr>
            <a:endParaRPr lang="mn-MN" dirty="0" smtClean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en-US" dirty="0" err="1" smtClean="0"/>
              <a:t>Монгол</a:t>
            </a:r>
            <a:r>
              <a:rPr lang="en-US" dirty="0" smtClean="0"/>
              <a:t> </a:t>
            </a:r>
            <a:r>
              <a:rPr lang="en-US" dirty="0" err="1"/>
              <a:t>Улсын</a:t>
            </a:r>
            <a:r>
              <a:rPr lang="en-US" dirty="0"/>
              <a:t> </a:t>
            </a:r>
            <a:r>
              <a:rPr lang="en-US" dirty="0" err="1"/>
              <a:t>Засгийн</a:t>
            </a:r>
            <a:r>
              <a:rPr lang="en-US" dirty="0"/>
              <a:t> </a:t>
            </a:r>
            <a:r>
              <a:rPr lang="en-US" dirty="0" err="1"/>
              <a:t>газар</a:t>
            </a:r>
            <a:r>
              <a:rPr lang="en-US" dirty="0"/>
              <a:t> </a:t>
            </a:r>
            <a:r>
              <a:rPr lang="en-US" dirty="0" err="1"/>
              <a:t>засаглалыг</a:t>
            </a:r>
            <a:r>
              <a:rPr lang="en-US" dirty="0"/>
              <a:t> </a:t>
            </a:r>
            <a:r>
              <a:rPr lang="en-US" dirty="0" err="1"/>
              <a:t>бэхжүүлэх</a:t>
            </a:r>
            <a:r>
              <a:rPr lang="en-US" dirty="0"/>
              <a:t> </a:t>
            </a:r>
            <a:r>
              <a:rPr lang="en-US" dirty="0" err="1"/>
              <a:t>зорилтын</a:t>
            </a:r>
            <a:r>
              <a:rPr lang="en-US" dirty="0"/>
              <a:t> </a:t>
            </a:r>
            <a:r>
              <a:rPr lang="en-US" dirty="0" err="1"/>
              <a:t>хүрээнд</a:t>
            </a:r>
            <a:r>
              <a:rPr lang="en-US" dirty="0"/>
              <a:t> НЗТ-д </a:t>
            </a:r>
            <a:r>
              <a:rPr lang="mn-MN" dirty="0"/>
              <a:t>гишүүнээр </a:t>
            </a:r>
            <a:r>
              <a:rPr lang="en-US" dirty="0" err="1"/>
              <a:t>нэгдэн</a:t>
            </a:r>
            <a:r>
              <a:rPr lang="en-US" dirty="0"/>
              <a:t> </a:t>
            </a:r>
            <a:r>
              <a:rPr lang="en-US" dirty="0" err="1"/>
              <a:t>орсон</a:t>
            </a:r>
            <a:r>
              <a:rPr lang="en-US" dirty="0"/>
              <a:t>. </a:t>
            </a:r>
          </a:p>
          <a:p>
            <a:endParaRPr lang="en-US" dirty="0"/>
          </a:p>
          <a:p>
            <a:pPr marL="299244" indent="-299244" algn="just">
              <a:buFont typeface="Arial" panose="020B0604020202020204" pitchFamily="34" charset="0"/>
              <a:buChar char="•"/>
            </a:pPr>
            <a:r>
              <a:rPr lang="en-US" dirty="0" err="1"/>
              <a:t>Монгол</a:t>
            </a:r>
            <a:r>
              <a:rPr lang="en-US" dirty="0"/>
              <a:t> </a:t>
            </a:r>
            <a:r>
              <a:rPr lang="en-US" dirty="0" err="1"/>
              <a:t>Улсын</a:t>
            </a:r>
            <a:r>
              <a:rPr lang="en-US" dirty="0"/>
              <a:t> </a:t>
            </a:r>
            <a:r>
              <a:rPr lang="en-US" dirty="0" smtClean="0"/>
              <a:t>НЗТ</a:t>
            </a:r>
            <a:r>
              <a:rPr lang="mn-MN" dirty="0" smtClean="0"/>
              <a:t>-</a:t>
            </a:r>
            <a:r>
              <a:rPr lang="en-US" dirty="0" err="1" smtClean="0"/>
              <a:t>ийн</a:t>
            </a:r>
            <a:r>
              <a:rPr lang="en-US" dirty="0" smtClean="0"/>
              <a:t> </a:t>
            </a:r>
            <a:r>
              <a:rPr lang="en-US" dirty="0" err="1"/>
              <a:t>Үндэсний</a:t>
            </a:r>
            <a:r>
              <a:rPr lang="en-US" dirty="0"/>
              <a:t> </a:t>
            </a:r>
            <a:r>
              <a:rPr lang="en-US" dirty="0" err="1"/>
              <a:t>зөвлөл</a:t>
            </a:r>
            <a:r>
              <a:rPr lang="en-US" dirty="0"/>
              <a:t>, </a:t>
            </a:r>
            <a:r>
              <a:rPr lang="en-US" dirty="0" err="1"/>
              <a:t>салбар</a:t>
            </a:r>
            <a:r>
              <a:rPr lang="en-US" dirty="0"/>
              <a:t> </a:t>
            </a:r>
            <a:r>
              <a:rPr lang="en-US" dirty="0" err="1"/>
              <a:t>зөвлөлийн</a:t>
            </a:r>
            <a:r>
              <a:rPr lang="en-US" dirty="0"/>
              <a:t> </a:t>
            </a:r>
            <a:r>
              <a:rPr lang="en-US" dirty="0" err="1"/>
              <a:t>бүрэлдэхүүнийг</a:t>
            </a:r>
            <a:r>
              <a:rPr lang="en-US" dirty="0"/>
              <a:t> </a:t>
            </a:r>
            <a:r>
              <a:rPr lang="en-US" dirty="0" err="1"/>
              <a:t>Монгол</a:t>
            </a:r>
            <a:r>
              <a:rPr lang="en-US" dirty="0"/>
              <a:t> </a:t>
            </a:r>
            <a:r>
              <a:rPr lang="en-US" dirty="0" err="1"/>
              <a:t>Улсын</a:t>
            </a:r>
            <a:r>
              <a:rPr lang="en-US" dirty="0"/>
              <a:t> </a:t>
            </a:r>
            <a:r>
              <a:rPr lang="en-US" dirty="0" err="1"/>
              <a:t>Ерөнхий</a:t>
            </a:r>
            <a:r>
              <a:rPr lang="en-US" dirty="0"/>
              <a:t> </a:t>
            </a:r>
            <a:r>
              <a:rPr lang="en-US" dirty="0" err="1"/>
              <a:t>сайдын</a:t>
            </a:r>
            <a:r>
              <a:rPr lang="en-US" dirty="0"/>
              <a:t> 2014 </a:t>
            </a:r>
            <a:r>
              <a:rPr lang="en-US" dirty="0" err="1"/>
              <a:t>оны</a:t>
            </a:r>
            <a:r>
              <a:rPr lang="en-US" dirty="0"/>
              <a:t> 5 </a:t>
            </a:r>
            <a:r>
              <a:rPr lang="en-US" dirty="0" err="1"/>
              <a:t>дугаар</a:t>
            </a:r>
            <a:r>
              <a:rPr lang="en-US" dirty="0"/>
              <a:t> </a:t>
            </a:r>
            <a:r>
              <a:rPr lang="en-US" dirty="0" err="1"/>
              <a:t>сарын</a:t>
            </a:r>
            <a:r>
              <a:rPr lang="en-US" dirty="0"/>
              <a:t> 16-ны </a:t>
            </a:r>
            <a:r>
              <a:rPr lang="en-US" dirty="0" err="1"/>
              <a:t>өдрийн</a:t>
            </a:r>
            <a:r>
              <a:rPr lang="en-US" dirty="0"/>
              <a:t> 61 </a:t>
            </a:r>
            <a:r>
              <a:rPr lang="en-US" dirty="0" err="1"/>
              <a:t>дүгээр</a:t>
            </a:r>
            <a:r>
              <a:rPr lang="en-US" dirty="0"/>
              <a:t> </a:t>
            </a:r>
            <a:r>
              <a:rPr lang="en-US" dirty="0" err="1"/>
              <a:t>захирамжаар</a:t>
            </a:r>
            <a:r>
              <a:rPr lang="en-US" dirty="0"/>
              <a:t> </a:t>
            </a:r>
            <a:r>
              <a:rPr lang="en-US" dirty="0" smtClean="0"/>
              <a:t>НЗТ</a:t>
            </a:r>
            <a:r>
              <a:rPr lang="mn-MN" dirty="0" smtClean="0"/>
              <a:t>-</a:t>
            </a:r>
            <a:r>
              <a:rPr lang="en-US" dirty="0" err="1" smtClean="0"/>
              <a:t>ийн</a:t>
            </a:r>
            <a:r>
              <a:rPr lang="en-US" dirty="0" smtClean="0"/>
              <a:t> </a:t>
            </a:r>
            <a:r>
              <a:rPr lang="en-US" dirty="0" err="1"/>
              <a:t>бодлого</a:t>
            </a:r>
            <a:r>
              <a:rPr lang="en-US" dirty="0"/>
              <a:t>, </a:t>
            </a:r>
            <a:r>
              <a:rPr lang="en-US" dirty="0" err="1"/>
              <a:t>төлөвлөгөөг</a:t>
            </a:r>
            <a:r>
              <a:rPr lang="en-US" dirty="0"/>
              <a:t> </a:t>
            </a:r>
            <a:r>
              <a:rPr lang="en-US" dirty="0" err="1"/>
              <a:t>хэрэгжүүлэх</a:t>
            </a:r>
            <a:r>
              <a:rPr lang="en-US" dirty="0"/>
              <a:t>, </a:t>
            </a:r>
            <a:r>
              <a:rPr lang="en-US" dirty="0" err="1"/>
              <a:t>Монгол</a:t>
            </a:r>
            <a:r>
              <a:rPr lang="en-US" dirty="0"/>
              <a:t> </a:t>
            </a:r>
            <a:r>
              <a:rPr lang="en-US" dirty="0" err="1"/>
              <a:t>Улсын</a:t>
            </a:r>
            <a:r>
              <a:rPr lang="en-US" dirty="0"/>
              <a:t> </a:t>
            </a:r>
            <a:r>
              <a:rPr lang="en-US" dirty="0" smtClean="0"/>
              <a:t>НЗТ</a:t>
            </a:r>
            <a:r>
              <a:rPr lang="mn-MN" dirty="0" smtClean="0"/>
              <a:t>-</a:t>
            </a:r>
            <a:r>
              <a:rPr lang="en-US" dirty="0" err="1" smtClean="0"/>
              <a:t>ийн</a:t>
            </a:r>
            <a:r>
              <a:rPr lang="en-US" dirty="0" smtClean="0"/>
              <a:t> </a:t>
            </a:r>
            <a:r>
              <a:rPr lang="en-US" dirty="0" err="1"/>
              <a:t>Ажлын</a:t>
            </a:r>
            <a:r>
              <a:rPr lang="en-US" dirty="0"/>
              <a:t> </a:t>
            </a:r>
            <a:r>
              <a:rPr lang="en-US" dirty="0" err="1"/>
              <a:t>албаны</a:t>
            </a:r>
            <a:r>
              <a:rPr lang="en-US" dirty="0"/>
              <a:t> </a:t>
            </a:r>
            <a:r>
              <a:rPr lang="en-US" dirty="0" err="1"/>
              <a:t>ажлыг</a:t>
            </a:r>
            <a:r>
              <a:rPr lang="en-US" dirty="0"/>
              <a:t> </a:t>
            </a:r>
            <a:r>
              <a:rPr lang="en-US" dirty="0" err="1"/>
              <a:t>хянан</a:t>
            </a:r>
            <a:r>
              <a:rPr lang="en-US" dirty="0"/>
              <a:t> </a:t>
            </a:r>
            <a:r>
              <a:rPr lang="en-US" dirty="0" err="1"/>
              <a:t>зохицуулах</a:t>
            </a:r>
            <a:r>
              <a:rPr lang="en-US" dirty="0"/>
              <a:t>, </a:t>
            </a:r>
            <a:r>
              <a:rPr lang="en-US" dirty="0" err="1"/>
              <a:t>нэгтгэн</a:t>
            </a:r>
            <a:r>
              <a:rPr lang="en-US" dirty="0"/>
              <a:t> </a:t>
            </a:r>
            <a:r>
              <a:rPr lang="en-US" dirty="0" err="1"/>
              <a:t>дүгнэх</a:t>
            </a:r>
            <a:r>
              <a:rPr lang="en-US" dirty="0"/>
              <a:t> </a:t>
            </a:r>
            <a:r>
              <a:rPr lang="en-US" dirty="0" err="1"/>
              <a:t>үүрэгтэйгээр</a:t>
            </a:r>
            <a:r>
              <a:rPr lang="en-US" dirty="0"/>
              <a:t> </a:t>
            </a:r>
            <a:r>
              <a:rPr lang="en-US" dirty="0" err="1"/>
              <a:t>байгуулсан</a:t>
            </a:r>
            <a:r>
              <a:rPr lang="mn-MN" dirty="0"/>
              <a:t>.</a:t>
            </a:r>
            <a:endParaRPr lang="en-US" dirty="0"/>
          </a:p>
          <a:p>
            <a:endParaRPr lang="en-US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en-US" dirty="0" smtClean="0"/>
              <a:t>НЗТ</a:t>
            </a:r>
            <a:r>
              <a:rPr lang="mn-MN" dirty="0" smtClean="0"/>
              <a:t>-</a:t>
            </a:r>
            <a:r>
              <a:rPr lang="en-US" dirty="0" err="1" smtClean="0"/>
              <a:t>ийн</a:t>
            </a:r>
            <a:r>
              <a:rPr lang="en-US" dirty="0" smtClean="0"/>
              <a:t> </a:t>
            </a:r>
            <a:r>
              <a:rPr lang="en-US" dirty="0"/>
              <a:t>2014-2016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Үйл</a:t>
            </a:r>
            <a:r>
              <a:rPr lang="en-US" dirty="0"/>
              <a:t> </a:t>
            </a:r>
            <a:r>
              <a:rPr lang="en-US" dirty="0" err="1"/>
              <a:t>ажиллагааны</a:t>
            </a:r>
            <a:r>
              <a:rPr lang="en-US" dirty="0"/>
              <a:t> </a:t>
            </a:r>
            <a:r>
              <a:rPr lang="en-US" dirty="0" err="1"/>
              <a:t>үндэсний</a:t>
            </a:r>
            <a:r>
              <a:rPr lang="en-US" dirty="0"/>
              <a:t> </a:t>
            </a:r>
            <a:r>
              <a:rPr lang="en-US" dirty="0" err="1"/>
              <a:t>төлөвлөгөөнд</a:t>
            </a:r>
            <a:r>
              <a:rPr lang="en-US" dirty="0"/>
              <a:t> (</a:t>
            </a:r>
            <a:r>
              <a:rPr lang="mn-MN" dirty="0"/>
              <a:t>ҮАҮТ</a:t>
            </a:r>
            <a:r>
              <a:rPr lang="en-US" dirty="0"/>
              <a:t>) 3 сорилтын</a:t>
            </a:r>
            <a:r>
              <a:rPr lang="mn-MN" dirty="0"/>
              <a:t> хүрээнд</a:t>
            </a:r>
            <a:r>
              <a:rPr lang="en-US" dirty="0"/>
              <a:t> 35 </a:t>
            </a:r>
            <a:r>
              <a:rPr lang="en-US" dirty="0" err="1"/>
              <a:t>зорилт</a:t>
            </a:r>
            <a:r>
              <a:rPr lang="en-US" dirty="0"/>
              <a:t>от </a:t>
            </a:r>
            <a:r>
              <a:rPr lang="en-US" dirty="0" err="1"/>
              <a:t>арга</a:t>
            </a:r>
            <a:r>
              <a:rPr lang="en-US" dirty="0"/>
              <a:t> </a:t>
            </a:r>
            <a:r>
              <a:rPr lang="en-US" dirty="0" err="1"/>
              <a:t>хэмжээг</a:t>
            </a:r>
            <a:r>
              <a:rPr lang="en-US" dirty="0"/>
              <a:t> </a:t>
            </a:r>
            <a:r>
              <a:rPr lang="en-US" dirty="0" err="1"/>
              <a:t>тусган</a:t>
            </a:r>
            <a:r>
              <a:rPr lang="en-US" dirty="0"/>
              <a:t> </a:t>
            </a:r>
            <a:r>
              <a:rPr lang="en-US" dirty="0" err="1"/>
              <a:t>хэрэгжүүлж</a:t>
            </a:r>
            <a:r>
              <a:rPr lang="en-US" dirty="0"/>
              <a:t> </a:t>
            </a:r>
            <a:r>
              <a:rPr lang="en-US" dirty="0" err="1"/>
              <a:t>ажилласан</a:t>
            </a:r>
            <a:r>
              <a:rPr lang="mn-MN" dirty="0"/>
              <a:t>. </a:t>
            </a:r>
            <a:endParaRPr lang="en-US" dirty="0"/>
          </a:p>
          <a:p>
            <a:pPr marL="299244" indent="-299244">
              <a:buFont typeface="Arial" panose="020B0604020202020204" pitchFamily="34" charset="0"/>
              <a:buChar char="•"/>
            </a:pPr>
            <a:endParaRPr lang="en-US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en-US" dirty="0" smtClean="0"/>
              <a:t>НЗТ</a:t>
            </a:r>
            <a:r>
              <a:rPr lang="mn-MN" dirty="0" smtClean="0"/>
              <a:t>-</a:t>
            </a:r>
            <a:r>
              <a:rPr lang="en-US" dirty="0" err="1" smtClean="0"/>
              <a:t>ийн</a:t>
            </a:r>
            <a:r>
              <a:rPr lang="en-US" dirty="0" smtClean="0"/>
              <a:t> </a:t>
            </a:r>
            <a:r>
              <a:rPr lang="en-US" dirty="0"/>
              <a:t>2016-2018 </a:t>
            </a:r>
            <a:r>
              <a:rPr lang="en-US" dirty="0" err="1"/>
              <a:t>оны</a:t>
            </a:r>
            <a:r>
              <a:rPr lang="mn-MN" dirty="0"/>
              <a:t> ҮАҮТ-д</a:t>
            </a:r>
            <a:r>
              <a:rPr lang="en-US" dirty="0"/>
              <a:t> </a:t>
            </a:r>
            <a:r>
              <a:rPr lang="mn-MN" dirty="0"/>
              <a:t>4</a:t>
            </a:r>
            <a:r>
              <a:rPr lang="en-US" dirty="0"/>
              <a:t> </a:t>
            </a:r>
            <a:r>
              <a:rPr lang="mn-MN" dirty="0"/>
              <a:t>сорилтын хүрээнд</a:t>
            </a:r>
            <a:r>
              <a:rPr lang="en-US" dirty="0"/>
              <a:t> </a:t>
            </a:r>
            <a:r>
              <a:rPr lang="mn-MN" dirty="0"/>
              <a:t>13</a:t>
            </a:r>
            <a:r>
              <a:rPr lang="en-US" dirty="0"/>
              <a:t> </a:t>
            </a:r>
            <a:r>
              <a:rPr lang="en-US" dirty="0" err="1"/>
              <a:t>зорилт</a:t>
            </a:r>
            <a:r>
              <a:rPr lang="en-US" dirty="0"/>
              <a:t>от </a:t>
            </a:r>
            <a:r>
              <a:rPr lang="en-US" dirty="0" err="1"/>
              <a:t>арга</a:t>
            </a:r>
            <a:r>
              <a:rPr lang="en-US" dirty="0"/>
              <a:t> </a:t>
            </a:r>
            <a:r>
              <a:rPr lang="en-US" dirty="0" err="1"/>
              <a:t>хэмжээг</a:t>
            </a:r>
            <a:r>
              <a:rPr lang="mn-MN" dirty="0"/>
              <a:t> хэрэгжүүлэн ажиллаж байна. </a:t>
            </a:r>
          </a:p>
          <a:p>
            <a:pPr marL="299244" indent="-299244">
              <a:buFont typeface="Arial" panose="020B0604020202020204" pitchFamily="34" charset="0"/>
              <a:buChar char="•"/>
            </a:pPr>
            <a:endParaRPr lang="mn-MN" dirty="0"/>
          </a:p>
          <a:p>
            <a:pPr marL="299244" indent="-299244">
              <a:buFont typeface="Arial" panose="020B0604020202020204" pitchFamily="34" charset="0"/>
              <a:buChar char="•"/>
            </a:pPr>
            <a:r>
              <a:rPr lang="mn-MN" dirty="0"/>
              <a:t>Үйл ажиллагааны үндэсний </a:t>
            </a:r>
            <a:r>
              <a:rPr lang="mn-MN" dirty="0" smtClean="0"/>
              <a:t>төлөвлөгөөний хараат </a:t>
            </a:r>
            <a:r>
              <a:rPr lang="mn-MN" dirty="0"/>
              <a:t>бус хөндлөнгийн үнэлгээний тайланг хүлээн авч дараагийн төлөвлөгөөг боловсруулж батлуулсан байна.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57" y="879954"/>
            <a:ext cx="838200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70" y="3322009"/>
            <a:ext cx="1247775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/>
              <a:t>201</a:t>
            </a:r>
            <a:r>
              <a:rPr lang="mn-MN" dirty="0"/>
              <a:t>4-2016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8963" y="1711452"/>
            <a:ext cx="838200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/>
              <a:t>201</a:t>
            </a:r>
            <a:r>
              <a:rPr lang="mn-MN" dirty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469" y="4525770"/>
            <a:ext cx="1247775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/>
              <a:t>2016</a:t>
            </a:r>
            <a:r>
              <a:rPr lang="mn-MN" dirty="0"/>
              <a:t>-201</a:t>
            </a:r>
            <a:r>
              <a:rPr lang="en-US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70" y="5261455"/>
            <a:ext cx="1323975" cy="37369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/>
              <a:t>      2018</a:t>
            </a:r>
          </a:p>
        </p:txBody>
      </p:sp>
    </p:spTree>
    <p:extLst>
      <p:ext uri="{BB962C8B-B14F-4D97-AF65-F5344CB8AC3E}">
        <p14:creationId xmlns:p14="http://schemas.microsoft.com/office/powerpoint/2010/main" val="799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1042"/>
            <a:ext cx="8610600" cy="792162"/>
          </a:xfrm>
        </p:spPr>
        <p:txBody>
          <a:bodyPr>
            <a:normAutofit/>
          </a:bodyPr>
          <a:lstStyle/>
          <a:p>
            <a:r>
              <a:rPr lang="mn-MN" dirty="0"/>
              <a:t>НЗТ-ийн Үйл ажиллагааны үндэсний төлөвлөгөө </a:t>
            </a:r>
            <a:r>
              <a:rPr lang="en-US" dirty="0"/>
              <a:t>(National Action plan)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OGPs-theory-of-change-includes-a-virtuous-cycle-between-key-actors-at-the-national-lev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861"/>
          <a:stretch/>
        </p:blipFill>
        <p:spPr>
          <a:xfrm>
            <a:off x="64007" y="1481328"/>
            <a:ext cx="6915761" cy="423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848" y="1257300"/>
            <a:ext cx="2371152" cy="3974012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marL="326898" indent="-326898">
              <a:lnSpc>
                <a:spcPct val="120000"/>
              </a:lnSpc>
              <a:buAutoNum type="arabicPeriod"/>
            </a:pPr>
            <a:r>
              <a:rPr lang="en-US"/>
              <a:t>НЗТ-д гишүүнээр элсэн орох</a:t>
            </a:r>
          </a:p>
          <a:p>
            <a:pPr marL="326898" indent="-326898">
              <a:lnSpc>
                <a:spcPct val="120000"/>
              </a:lnSpc>
              <a:buAutoNum type="arabicPeriod"/>
            </a:pPr>
            <a:r>
              <a:rPr lang="en-US"/>
              <a:t>Хамтран төлөвлөх</a:t>
            </a:r>
          </a:p>
          <a:p>
            <a:pPr marL="326898" indent="-326898">
              <a:lnSpc>
                <a:spcPct val="120000"/>
              </a:lnSpc>
              <a:buAutoNum type="arabicPeriod"/>
            </a:pPr>
            <a:r>
              <a:rPr lang="en-US"/>
              <a:t>Зоримог шинэтгэлийг хэрэгжүүлэх</a:t>
            </a:r>
          </a:p>
          <a:p>
            <a:pPr marL="326898" indent="-326898">
              <a:lnSpc>
                <a:spcPct val="120000"/>
              </a:lnSpc>
              <a:buFont typeface="Arial"/>
              <a:buChar char="•"/>
            </a:pPr>
            <a:r>
              <a:rPr lang="en-US" sz="1400" i="1"/>
              <a:t>ИНБ, ТББ-ын оролцоо</a:t>
            </a:r>
          </a:p>
          <a:p>
            <a:pPr marL="326898" indent="-326898">
              <a:lnSpc>
                <a:spcPct val="120000"/>
              </a:lnSpc>
              <a:buFont typeface="Arial"/>
              <a:buChar char="•"/>
            </a:pPr>
            <a:r>
              <a:rPr lang="en-US" sz="1400" i="1"/>
              <a:t>Улс төрийн дэмжлэг</a:t>
            </a:r>
          </a:p>
          <a:p>
            <a:pPr marL="326898" indent="-326898">
              <a:lnSpc>
                <a:spcPct val="120000"/>
              </a:lnSpc>
              <a:buFont typeface="Arial"/>
              <a:buChar char="•"/>
            </a:pPr>
            <a:r>
              <a:rPr lang="en-US" sz="1400" i="1"/>
              <a:t>Төрийн албан хаагчид</a:t>
            </a:r>
          </a:p>
          <a:p>
            <a:pPr>
              <a:lnSpc>
                <a:spcPct val="120000"/>
              </a:lnSpc>
            </a:pPr>
            <a:r>
              <a:rPr lang="en-US"/>
              <a:t>4.   Үнэлэх, сайжруулах</a:t>
            </a:r>
          </a:p>
          <a:p>
            <a:pPr marL="326898" indent="-326898">
              <a:buFont typeface="Arial"/>
              <a:buChar char="•"/>
            </a:pPr>
            <a:endParaRPr lang="en-US"/>
          </a:p>
          <a:p>
            <a:pPr marL="326898" indent="-326898">
              <a:buFont typeface="Arial"/>
              <a:buChar char="•"/>
            </a:pPr>
            <a:endParaRPr lang="en-US"/>
          </a:p>
          <a:p>
            <a:pPr marL="326898" indent="-326898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6341"/>
            <a:ext cx="4724400" cy="792162"/>
          </a:xfrm>
        </p:spPr>
        <p:txBody>
          <a:bodyPr>
            <a:normAutofit fontScale="90000"/>
          </a:bodyPr>
          <a:lstStyle/>
          <a:p>
            <a:r>
              <a:rPr lang="mn-MN" dirty="0"/>
              <a:t>Хараат бус хөндлөнгийн судалгаа</a:t>
            </a:r>
            <a:br>
              <a:rPr lang="mn-MN" dirty="0"/>
            </a:br>
            <a:r>
              <a:rPr lang="en-US" dirty="0"/>
              <a:t>(Independent reporting mechanism)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2" y="1104900"/>
            <a:ext cx="4887597" cy="50258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078503"/>
            <a:ext cx="1600200" cy="1436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519" y="1104901"/>
            <a:ext cx="2390217" cy="1389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5758" tIns="47879" rIns="95758" bIns="47879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mn-MN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Шилэн данс.</a:t>
            </a: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mn-MN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Гадаадын хөрөнгө оруулалттай</a:t>
            </a: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n-MN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төсөл, хөтөлбөрийг ил тод болгох.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mn-MN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Олборлох үйлдвэрлэлийн засаглалыг бэхжүүлэх.</a:t>
            </a:r>
          </a:p>
        </p:txBody>
      </p:sp>
      <p:sp>
        <p:nvSpPr>
          <p:cNvPr id="11" name="Down Arrow 10"/>
          <p:cNvSpPr/>
          <p:nvPr/>
        </p:nvSpPr>
        <p:spPr>
          <a:xfrm rot="14472379">
            <a:off x="5273487" y="2578985"/>
            <a:ext cx="619154" cy="943220"/>
          </a:xfrm>
          <a:prstGeom prst="downArrow">
            <a:avLst>
              <a:gd name="adj1" fmla="val 50000"/>
              <a:gd name="adj2" fmla="val 48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8" tIns="47879" rIns="95758" bIns="47879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304800"/>
            <a:ext cx="3962400" cy="92769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dirty="0" err="1"/>
              <a:t>Ази</a:t>
            </a:r>
            <a:r>
              <a:rPr lang="en-US" dirty="0"/>
              <a:t>, </a:t>
            </a:r>
            <a:r>
              <a:rPr lang="en-US" dirty="0" err="1"/>
              <a:t>номхон</a:t>
            </a:r>
            <a:r>
              <a:rPr lang="en-US" dirty="0"/>
              <a:t> </a:t>
            </a:r>
            <a:r>
              <a:rPr lang="en-US" dirty="0" err="1"/>
              <a:t>далайн</a:t>
            </a:r>
            <a:r>
              <a:rPr lang="en-US" dirty="0"/>
              <a:t> </a:t>
            </a:r>
            <a:r>
              <a:rPr lang="en-US" dirty="0" err="1"/>
              <a:t>бүс</a:t>
            </a:r>
            <a:r>
              <a:rPr lang="en-US" dirty="0"/>
              <a:t> </a:t>
            </a:r>
            <a:r>
              <a:rPr lang="en-US" dirty="0" err="1"/>
              <a:t>нутагтаа</a:t>
            </a:r>
            <a:r>
              <a:rPr lang="en-US" dirty="0"/>
              <a:t> </a:t>
            </a:r>
            <a:r>
              <a:rPr lang="en-US" dirty="0" err="1"/>
              <a:t>хамгийн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үнэлгээ</a:t>
            </a:r>
            <a:r>
              <a:rPr lang="en-US" dirty="0"/>
              <a:t> </a:t>
            </a:r>
            <a:r>
              <a:rPr lang="en-US" dirty="0" err="1"/>
              <a:t>авсан</a:t>
            </a:r>
            <a:r>
              <a:rPr lang="en-US" dirty="0"/>
              <a:t> </a:t>
            </a:r>
            <a:r>
              <a:rPr lang="en-US" dirty="0" err="1"/>
              <a:t>байна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0814" y="3619500"/>
            <a:ext cx="3772882" cy="1010123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en-US" sz="2100" dirty="0" err="1"/>
              <a:t>Зүүн</a:t>
            </a:r>
            <a:r>
              <a:rPr lang="en-US" sz="2100" dirty="0"/>
              <a:t> </a:t>
            </a:r>
            <a:r>
              <a:rPr lang="en-US" sz="2100" dirty="0" err="1"/>
              <a:t>Азийн</a:t>
            </a:r>
            <a:r>
              <a:rPr lang="en-US" sz="2100" dirty="0"/>
              <a:t> </a:t>
            </a:r>
            <a:r>
              <a:rPr lang="en-US" sz="2100" dirty="0" err="1"/>
              <a:t>Бүс</a:t>
            </a:r>
            <a:r>
              <a:rPr lang="en-US" sz="2100" dirty="0"/>
              <a:t> </a:t>
            </a:r>
            <a:r>
              <a:rPr lang="en-US" sz="2100" dirty="0" err="1"/>
              <a:t>нутагтаа</a:t>
            </a:r>
            <a:r>
              <a:rPr lang="en-US" sz="2100" dirty="0"/>
              <a:t> </a:t>
            </a:r>
            <a:r>
              <a:rPr lang="en-US" sz="2100" dirty="0" err="1"/>
              <a:t>хамгийн</a:t>
            </a:r>
            <a:r>
              <a:rPr lang="en-US" sz="2100" dirty="0"/>
              <a:t> </a:t>
            </a:r>
            <a:r>
              <a:rPr lang="en-US" sz="2100" dirty="0" err="1"/>
              <a:t>их</a:t>
            </a:r>
            <a:r>
              <a:rPr lang="en-US" sz="2100" dirty="0"/>
              <a:t> ОД </a:t>
            </a:r>
            <a:r>
              <a:rPr lang="en-US" sz="2100" dirty="0" err="1"/>
              <a:t>үнэлгээ</a:t>
            </a:r>
            <a:r>
              <a:rPr lang="en-US" sz="2100" dirty="0"/>
              <a:t> </a:t>
            </a:r>
            <a:r>
              <a:rPr lang="en-US" sz="2100" dirty="0" err="1"/>
              <a:t>авсан</a:t>
            </a:r>
            <a:r>
              <a:rPr lang="en-US" sz="2100" dirty="0"/>
              <a:t> </a:t>
            </a:r>
            <a:r>
              <a:rPr lang="en-US" sz="2100" dirty="0" err="1"/>
              <a:t>байна</a:t>
            </a:r>
            <a:r>
              <a:rPr lang="en-US" sz="21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8547" y="4873750"/>
            <a:ext cx="81254" cy="317626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endParaRPr lang="en-US"/>
          </a:p>
        </p:txBody>
      </p:sp>
      <p:pic>
        <p:nvPicPr>
          <p:cNvPr id="12" name="Picture 11" descr="9942926-brushed-gold-star-isolated-on-white-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2" y="2514600"/>
            <a:ext cx="909721" cy="12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420817" cy="792162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mn-MN" dirty="0"/>
              <a:t>Үйл ажиллагааны үндэсний төлөвлөгөө </a:t>
            </a:r>
            <a:r>
              <a:rPr lang="en-US" dirty="0"/>
              <a:t>II” (NAP 2016-2018)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7130" y="1143000"/>
            <a:ext cx="5867400" cy="5236562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 sz="1500" dirty="0"/>
              <a:t>1. </a:t>
            </a:r>
            <a:r>
              <a:rPr lang="en-US" sz="1500" dirty="0" err="1"/>
              <a:t>Иргэдийн</a:t>
            </a:r>
            <a:r>
              <a:rPr lang="en-US" sz="1500" dirty="0"/>
              <a:t> </a:t>
            </a:r>
            <a:r>
              <a:rPr lang="en-US" sz="1500" dirty="0" err="1"/>
              <a:t>санал</a:t>
            </a:r>
            <a:r>
              <a:rPr lang="en-US" sz="1500" dirty="0"/>
              <a:t> </a:t>
            </a:r>
            <a:r>
              <a:rPr lang="en-US" sz="1500" dirty="0" err="1"/>
              <a:t>хүсэлтийг</a:t>
            </a:r>
            <a:r>
              <a:rPr lang="en-US" sz="1500" dirty="0"/>
              <a:t> </a:t>
            </a:r>
            <a:r>
              <a:rPr lang="en-US" sz="1500" dirty="0" err="1"/>
              <a:t>хүлээн</a:t>
            </a:r>
            <a:r>
              <a:rPr lang="en-US" sz="1500" dirty="0"/>
              <a:t> </a:t>
            </a:r>
            <a:r>
              <a:rPr lang="en-US" sz="1500" dirty="0" err="1"/>
              <a:t>авах</a:t>
            </a:r>
            <a:r>
              <a:rPr lang="en-US" sz="1500" dirty="0"/>
              <a:t> </a:t>
            </a:r>
            <a:r>
              <a:rPr lang="en-US" sz="1500" dirty="0" err="1"/>
              <a:t>Засгийн</a:t>
            </a:r>
            <a:r>
              <a:rPr lang="en-US" sz="1500" dirty="0"/>
              <a:t> </a:t>
            </a:r>
            <a:r>
              <a:rPr lang="en-US" sz="1500" dirty="0" err="1"/>
              <a:t>газрын</a:t>
            </a:r>
            <a:r>
              <a:rPr lang="en-US" sz="1500" dirty="0"/>
              <a:t> </a:t>
            </a:r>
            <a:r>
              <a:rPr lang="en-US" sz="1500" dirty="0" err="1"/>
              <a:t>иргэд</a:t>
            </a:r>
            <a:r>
              <a:rPr lang="en-US" sz="1500" dirty="0"/>
              <a:t> </a:t>
            </a:r>
            <a:r>
              <a:rPr lang="en-US" sz="1500" dirty="0" err="1"/>
              <a:t>олон</a:t>
            </a:r>
            <a:r>
              <a:rPr lang="en-US" sz="1500" dirty="0"/>
              <a:t> </a:t>
            </a:r>
            <a:r>
              <a:rPr lang="en-US" sz="1500" dirty="0" err="1"/>
              <a:t>нийттэй</a:t>
            </a:r>
            <a:r>
              <a:rPr lang="en-US" sz="1500" dirty="0"/>
              <a:t> </a:t>
            </a:r>
            <a:r>
              <a:rPr lang="en-US" sz="1500" dirty="0" err="1"/>
              <a:t>харилцах</a:t>
            </a:r>
            <a:r>
              <a:rPr lang="en-US" sz="1500" dirty="0"/>
              <a:t>” </a:t>
            </a:r>
            <a:r>
              <a:rPr lang="en-US" sz="1500" dirty="0" err="1"/>
              <a:t>төвийн</a:t>
            </a:r>
            <a:r>
              <a:rPr lang="en-US" sz="1500" dirty="0"/>
              <a:t> </a:t>
            </a:r>
            <a:r>
              <a:rPr lang="en-US" sz="1500" dirty="0" err="1"/>
              <a:t>аппликэйшн</a:t>
            </a:r>
            <a:r>
              <a:rPr lang="en-US" sz="1500" dirty="0"/>
              <a:t> </a:t>
            </a:r>
            <a:r>
              <a:rPr lang="en-US" sz="1500" dirty="0" err="1" smtClean="0"/>
              <a:t>хөгжүүлэх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2. </a:t>
            </a:r>
            <a:r>
              <a:rPr lang="en-US" sz="1500" dirty="0" err="1"/>
              <a:t>Боловсрол</a:t>
            </a:r>
            <a:r>
              <a:rPr lang="en-US" sz="1500" dirty="0"/>
              <a:t>, </a:t>
            </a:r>
            <a:r>
              <a:rPr lang="en-US" sz="1500" dirty="0" err="1"/>
              <a:t>эрүүл</a:t>
            </a:r>
            <a:r>
              <a:rPr lang="en-US" sz="1500" dirty="0"/>
              <a:t> </a:t>
            </a:r>
            <a:r>
              <a:rPr lang="en-US" sz="1500" dirty="0" err="1"/>
              <a:t>мэндийн</a:t>
            </a:r>
            <a:r>
              <a:rPr lang="en-US" sz="1500" dirty="0"/>
              <a:t> </a:t>
            </a:r>
            <a:r>
              <a:rPr lang="en-US" sz="1500" dirty="0" err="1"/>
              <a:t>үйлчилгээнии</a:t>
            </a:r>
            <a:r>
              <a:rPr lang="en-US" sz="1500" dirty="0"/>
              <a:t>̆ </a:t>
            </a:r>
            <a:r>
              <a:rPr lang="en-US" sz="1500" dirty="0" err="1"/>
              <a:t>чанар</a:t>
            </a:r>
            <a:r>
              <a:rPr lang="en-US" sz="1500" dirty="0"/>
              <a:t>, </a:t>
            </a:r>
            <a:r>
              <a:rPr lang="en-US" sz="1500" dirty="0" err="1"/>
              <a:t>хүртээмжийг</a:t>
            </a:r>
            <a:r>
              <a:rPr lang="en-US" sz="1500" dirty="0"/>
              <a:t> </a:t>
            </a:r>
            <a:r>
              <a:rPr lang="en-US" sz="1500" dirty="0" err="1"/>
              <a:t>сай</a:t>
            </a:r>
            <a:r>
              <a:rPr lang="en-US" sz="1500" dirty="0" err="1" smtClean="0"/>
              <a:t>жруулах</a:t>
            </a:r>
            <a:r>
              <a:rPr lang="en-US" sz="1500" dirty="0" smtClean="0"/>
              <a:t>;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3. </a:t>
            </a:r>
            <a:r>
              <a:rPr lang="en-US" sz="1500" dirty="0" err="1"/>
              <a:t>Шийдвэр</a:t>
            </a:r>
            <a:r>
              <a:rPr lang="en-US" sz="1500" dirty="0"/>
              <a:t> </a:t>
            </a:r>
            <a:r>
              <a:rPr lang="en-US" sz="1500" dirty="0" err="1"/>
              <a:t>гаргах</a:t>
            </a:r>
            <a:r>
              <a:rPr lang="en-US" sz="1500" dirty="0"/>
              <a:t> </a:t>
            </a:r>
            <a:r>
              <a:rPr lang="en-US" sz="1500" dirty="0" err="1"/>
              <a:t>үйл</a:t>
            </a:r>
            <a:r>
              <a:rPr lang="en-US" sz="1500" dirty="0"/>
              <a:t> </a:t>
            </a:r>
            <a:r>
              <a:rPr lang="en-US" sz="1500" dirty="0" err="1"/>
              <a:t>явцад</a:t>
            </a:r>
            <a:r>
              <a:rPr lang="en-US" sz="1500" dirty="0"/>
              <a:t> </a:t>
            </a:r>
            <a:r>
              <a:rPr lang="en-US" sz="1500" dirty="0" err="1"/>
              <a:t>иргэдийн</a:t>
            </a:r>
            <a:r>
              <a:rPr lang="en-US" sz="1500" dirty="0"/>
              <a:t> </a:t>
            </a:r>
            <a:r>
              <a:rPr lang="en-US" sz="1500" dirty="0" err="1" smtClean="0"/>
              <a:t>оролцоо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4. </a:t>
            </a:r>
            <a:r>
              <a:rPr lang="en-US" sz="1500" dirty="0" err="1"/>
              <a:t>Улс</a:t>
            </a:r>
            <a:r>
              <a:rPr lang="en-US" sz="1500" dirty="0"/>
              <a:t> </a:t>
            </a:r>
            <a:r>
              <a:rPr lang="en-US" sz="1500" dirty="0" err="1"/>
              <a:t>төрийн</a:t>
            </a:r>
            <a:r>
              <a:rPr lang="en-US" sz="1500" dirty="0"/>
              <a:t> </a:t>
            </a:r>
            <a:r>
              <a:rPr lang="en-US" sz="1500" dirty="0" err="1"/>
              <a:t>намын</a:t>
            </a:r>
            <a:r>
              <a:rPr lang="en-US" sz="1500" dirty="0"/>
              <a:t> </a:t>
            </a:r>
            <a:r>
              <a:rPr lang="en-US" sz="1500" dirty="0" err="1"/>
              <a:t>санхүүжилтийн</a:t>
            </a:r>
            <a:r>
              <a:rPr lang="en-US" sz="1500" dirty="0"/>
              <a:t> </a:t>
            </a:r>
            <a:r>
              <a:rPr lang="en-US" sz="1500" dirty="0" err="1"/>
              <a:t>ил</a:t>
            </a:r>
            <a:r>
              <a:rPr lang="en-US" sz="1500" dirty="0"/>
              <a:t> </a:t>
            </a:r>
            <a:r>
              <a:rPr lang="en-US" sz="1500" dirty="0" err="1"/>
              <a:t>тод</a:t>
            </a:r>
            <a:r>
              <a:rPr lang="en-US" sz="1500" dirty="0"/>
              <a:t> </a:t>
            </a:r>
            <a:r>
              <a:rPr lang="en-US" sz="1500" dirty="0" err="1"/>
              <a:t>байдлыг</a:t>
            </a:r>
            <a:r>
              <a:rPr lang="en-US" sz="1500" dirty="0"/>
              <a:t> </a:t>
            </a:r>
            <a:r>
              <a:rPr lang="en-US" sz="1500" dirty="0" err="1"/>
              <a:t>хангах</a:t>
            </a:r>
            <a:r>
              <a:rPr lang="en-US" sz="1500" dirty="0"/>
              <a:t> </a:t>
            </a:r>
            <a:r>
              <a:rPr lang="en-US" sz="1500" dirty="0" err="1"/>
              <a:t>эрх</a:t>
            </a:r>
            <a:r>
              <a:rPr lang="en-US" sz="1500" dirty="0"/>
              <a:t> </a:t>
            </a:r>
            <a:r>
              <a:rPr lang="en-US" sz="1500" dirty="0" err="1"/>
              <a:t>зүйн</a:t>
            </a:r>
            <a:r>
              <a:rPr lang="en-US" sz="1500" dirty="0"/>
              <a:t> </a:t>
            </a:r>
            <a:r>
              <a:rPr lang="en-US" sz="1500" dirty="0" err="1"/>
              <a:t>орчныг</a:t>
            </a:r>
            <a:r>
              <a:rPr lang="en-US" sz="1500" dirty="0"/>
              <a:t> </a:t>
            </a:r>
            <a:r>
              <a:rPr lang="en-US" sz="1500" dirty="0" err="1" smtClean="0"/>
              <a:t>бүрдүүлэх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5. </a:t>
            </a:r>
            <a:r>
              <a:rPr lang="en-US" sz="1500" dirty="0" err="1"/>
              <a:t>Хэвлэл</a:t>
            </a:r>
            <a:r>
              <a:rPr lang="en-US" sz="1500" dirty="0"/>
              <a:t> </a:t>
            </a:r>
            <a:r>
              <a:rPr lang="en-US" sz="1500" dirty="0" err="1"/>
              <a:t>мэдээллийн</a:t>
            </a:r>
            <a:r>
              <a:rPr lang="en-US" sz="1500" dirty="0"/>
              <a:t> </a:t>
            </a:r>
            <a:r>
              <a:rPr lang="en-US" sz="1500" dirty="0" err="1"/>
              <a:t>эрх</a:t>
            </a:r>
            <a:r>
              <a:rPr lang="en-US" sz="1500" dirty="0"/>
              <a:t> </a:t>
            </a:r>
            <a:r>
              <a:rPr lang="en-US" sz="1500" dirty="0" err="1"/>
              <a:t>зүйн</a:t>
            </a:r>
            <a:r>
              <a:rPr lang="en-US" sz="1500" dirty="0"/>
              <a:t> </a:t>
            </a:r>
            <a:r>
              <a:rPr lang="en-US" sz="1500" dirty="0" err="1"/>
              <a:t>таатаи</a:t>
            </a:r>
            <a:r>
              <a:rPr lang="en-US" sz="1500" dirty="0"/>
              <a:t>̆ </a:t>
            </a:r>
            <a:r>
              <a:rPr lang="en-US" sz="1500" dirty="0" err="1"/>
              <a:t>орчныг</a:t>
            </a:r>
            <a:r>
              <a:rPr lang="en-US" sz="1500" dirty="0"/>
              <a:t> </a:t>
            </a:r>
            <a:r>
              <a:rPr lang="en-US" sz="1500" dirty="0" err="1"/>
              <a:t>бии</a:t>
            </a:r>
            <a:r>
              <a:rPr lang="en-US" sz="1500" dirty="0"/>
              <a:t>̆ </a:t>
            </a:r>
            <a:r>
              <a:rPr lang="en-US" sz="1500" dirty="0" err="1" smtClean="0"/>
              <a:t>болгох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6. </a:t>
            </a:r>
            <a:r>
              <a:rPr lang="en-US" sz="1500" dirty="0" err="1"/>
              <a:t>Авилгатаи</a:t>
            </a:r>
            <a:r>
              <a:rPr lang="en-US" sz="1500" dirty="0"/>
              <a:t>̆ </a:t>
            </a:r>
            <a:r>
              <a:rPr lang="en-US" sz="1500" dirty="0" err="1"/>
              <a:t>тэмцэх</a:t>
            </a:r>
            <a:r>
              <a:rPr lang="en-US" sz="1500" dirty="0"/>
              <a:t> </a:t>
            </a:r>
            <a:r>
              <a:rPr lang="en-US" sz="1500" dirty="0" err="1"/>
              <a:t>үндэснии</a:t>
            </a:r>
            <a:r>
              <a:rPr lang="en-US" sz="1500" dirty="0"/>
              <a:t>̆ </a:t>
            </a:r>
            <a:r>
              <a:rPr lang="en-US" sz="1500" dirty="0" err="1" smtClean="0"/>
              <a:t>хөтөлбөр</a:t>
            </a:r>
            <a:r>
              <a:rPr lang="en-US" sz="1500" dirty="0" smtClean="0"/>
              <a:t>;</a:t>
            </a:r>
            <a:endParaRPr lang="mn-MN" sz="1500" dirty="0"/>
          </a:p>
          <a:p>
            <a:endParaRPr lang="en-US" sz="1500" dirty="0"/>
          </a:p>
          <a:p>
            <a:r>
              <a:rPr lang="en-US" sz="1500" dirty="0"/>
              <a:t>7. </a:t>
            </a:r>
            <a:r>
              <a:rPr lang="en-US" sz="1500" dirty="0" err="1"/>
              <a:t>Гадаад</a:t>
            </a:r>
            <a:r>
              <a:rPr lang="en-US" sz="1500" dirty="0"/>
              <a:t> </a:t>
            </a:r>
            <a:r>
              <a:rPr lang="en-US" sz="1500" dirty="0" err="1"/>
              <a:t>зээл</a:t>
            </a:r>
            <a:r>
              <a:rPr lang="en-US" sz="1500" dirty="0"/>
              <a:t>, </a:t>
            </a:r>
            <a:r>
              <a:rPr lang="en-US" sz="1500" dirty="0" err="1"/>
              <a:t>тусламжийн</a:t>
            </a:r>
            <a:r>
              <a:rPr lang="en-US" sz="1500" dirty="0"/>
              <a:t> </a:t>
            </a:r>
            <a:r>
              <a:rPr lang="en-US" sz="1500" dirty="0" err="1"/>
              <a:t>ил</a:t>
            </a:r>
            <a:r>
              <a:rPr lang="en-US" sz="1500" dirty="0"/>
              <a:t> </a:t>
            </a:r>
            <a:r>
              <a:rPr lang="en-US" sz="1500" dirty="0" err="1"/>
              <a:t>тод</a:t>
            </a:r>
            <a:r>
              <a:rPr lang="en-US" sz="1500" dirty="0"/>
              <a:t> </a:t>
            </a:r>
            <a:r>
              <a:rPr lang="en-US" sz="1500" dirty="0" err="1"/>
              <a:t>бай</a:t>
            </a:r>
            <a:r>
              <a:rPr lang="en-US" sz="1500" dirty="0" err="1" smtClean="0"/>
              <a:t>дал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8. НӨАТ-</a:t>
            </a:r>
            <a:r>
              <a:rPr lang="en-US" sz="1500" dirty="0" err="1"/>
              <a:t>ын</a:t>
            </a:r>
            <a:r>
              <a:rPr lang="en-US" sz="1500" dirty="0"/>
              <a:t> </a:t>
            </a:r>
            <a:r>
              <a:rPr lang="en-US" sz="1500" dirty="0" err="1"/>
              <a:t>цахим</a:t>
            </a:r>
            <a:r>
              <a:rPr lang="en-US" sz="1500" dirty="0"/>
              <a:t> </a:t>
            </a:r>
            <a:r>
              <a:rPr lang="en-US" sz="1500" dirty="0" err="1" smtClean="0"/>
              <a:t>бүртгэл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9. </a:t>
            </a:r>
            <a:r>
              <a:rPr lang="en-US" sz="1500" dirty="0" err="1"/>
              <a:t>Шилэн</a:t>
            </a:r>
            <a:r>
              <a:rPr lang="en-US" sz="1500" dirty="0"/>
              <a:t> </a:t>
            </a:r>
            <a:r>
              <a:rPr lang="en-US" sz="1500" dirty="0" err="1"/>
              <a:t>дансны</a:t>
            </a:r>
            <a:r>
              <a:rPr lang="en-US" sz="1500" dirty="0"/>
              <a:t> </a:t>
            </a:r>
            <a:r>
              <a:rPr lang="en-US" sz="1500" dirty="0" err="1"/>
              <a:t>системийг</a:t>
            </a:r>
            <a:r>
              <a:rPr lang="en-US" sz="1500" dirty="0"/>
              <a:t> </a:t>
            </a:r>
            <a:r>
              <a:rPr lang="en-US" sz="1500" dirty="0" err="1"/>
              <a:t>сай</a:t>
            </a:r>
            <a:r>
              <a:rPr lang="en-US" sz="1500" dirty="0" err="1" smtClean="0"/>
              <a:t>жруулах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10. </a:t>
            </a:r>
            <a:r>
              <a:rPr lang="en-US" sz="1500" dirty="0" err="1"/>
              <a:t>Засгийн</a:t>
            </a:r>
            <a:r>
              <a:rPr lang="en-US" sz="1500" dirty="0"/>
              <a:t> </a:t>
            </a:r>
            <a:r>
              <a:rPr lang="en-US" sz="1500" dirty="0" err="1"/>
              <a:t>газрын</a:t>
            </a:r>
            <a:r>
              <a:rPr lang="en-US" sz="1500" dirty="0"/>
              <a:t> </a:t>
            </a:r>
            <a:r>
              <a:rPr lang="en-US" sz="1500" dirty="0" err="1"/>
              <a:t>худалдан</a:t>
            </a:r>
            <a:r>
              <a:rPr lang="en-US" sz="1500" dirty="0"/>
              <a:t> </a:t>
            </a:r>
            <a:r>
              <a:rPr lang="en-US" sz="1500" dirty="0" err="1"/>
              <a:t>авах</a:t>
            </a:r>
            <a:r>
              <a:rPr lang="en-US" sz="1500" dirty="0"/>
              <a:t> </a:t>
            </a:r>
            <a:r>
              <a:rPr lang="en-US" sz="1500" dirty="0" err="1"/>
              <a:t>ажиллагааг</a:t>
            </a:r>
            <a:r>
              <a:rPr lang="en-US" sz="1500" dirty="0"/>
              <a:t> </a:t>
            </a:r>
            <a:r>
              <a:rPr lang="en-US" sz="1500" dirty="0" err="1"/>
              <a:t>нээлттэи</a:t>
            </a:r>
            <a:r>
              <a:rPr lang="en-US" sz="1500" dirty="0"/>
              <a:t>̆ </a:t>
            </a:r>
            <a:r>
              <a:rPr lang="en-US" sz="1500" dirty="0" err="1" smtClean="0"/>
              <a:t>болгох</a:t>
            </a:r>
            <a:r>
              <a:rPr lang="en-US" sz="1500" dirty="0" smtClean="0"/>
              <a:t>;</a:t>
            </a:r>
            <a:endParaRPr lang="en-US" sz="1500" dirty="0"/>
          </a:p>
          <a:p>
            <a:endParaRPr lang="mn-MN" sz="1500" dirty="0"/>
          </a:p>
          <a:p>
            <a:r>
              <a:rPr lang="en-US" sz="1500" dirty="0"/>
              <a:t>11. </a:t>
            </a:r>
            <a:r>
              <a:rPr lang="en-US" sz="1500" dirty="0" err="1"/>
              <a:t>Нийтийн</a:t>
            </a:r>
            <a:r>
              <a:rPr lang="en-US" sz="1500" dirty="0"/>
              <a:t> </a:t>
            </a:r>
            <a:r>
              <a:rPr lang="en-US" sz="1500" dirty="0" err="1"/>
              <a:t>баялгийг</a:t>
            </a:r>
            <a:r>
              <a:rPr lang="en-US" sz="1500" dirty="0"/>
              <a:t> </a:t>
            </a:r>
            <a:r>
              <a:rPr lang="en-US" sz="1500" dirty="0" err="1"/>
              <a:t>ашиглах</a:t>
            </a:r>
            <a:r>
              <a:rPr lang="en-US" sz="1500" dirty="0"/>
              <a:t> </a:t>
            </a:r>
            <a:r>
              <a:rPr lang="en-US" sz="1500" dirty="0" err="1"/>
              <a:t>гэрээнии</a:t>
            </a:r>
            <a:r>
              <a:rPr lang="en-US" sz="1500" dirty="0"/>
              <a:t>̆ </a:t>
            </a:r>
            <a:r>
              <a:rPr lang="en-US" sz="1500" dirty="0" err="1"/>
              <a:t>ил</a:t>
            </a:r>
            <a:r>
              <a:rPr lang="en-US" sz="1500" dirty="0"/>
              <a:t> </a:t>
            </a:r>
            <a:r>
              <a:rPr lang="en-US" sz="1500" dirty="0" err="1"/>
              <a:t>тод</a:t>
            </a:r>
            <a:r>
              <a:rPr lang="en-US" sz="1500" dirty="0"/>
              <a:t> </a:t>
            </a:r>
            <a:r>
              <a:rPr lang="en-US" sz="1500" dirty="0" err="1"/>
              <a:t>бай</a:t>
            </a:r>
            <a:r>
              <a:rPr lang="en-US" sz="1500" dirty="0" err="1" smtClean="0"/>
              <a:t>дал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12. </a:t>
            </a:r>
            <a:r>
              <a:rPr lang="en-US" sz="1500" dirty="0" err="1"/>
              <a:t>Байгалийн</a:t>
            </a:r>
            <a:r>
              <a:rPr lang="en-US" sz="1500" dirty="0"/>
              <a:t> </a:t>
            </a:r>
            <a:r>
              <a:rPr lang="en-US" sz="1500" dirty="0" err="1"/>
              <a:t>баялгийг</a:t>
            </a:r>
            <a:r>
              <a:rPr lang="en-US" sz="1500" dirty="0"/>
              <a:t> </a:t>
            </a:r>
            <a:r>
              <a:rPr lang="en-US" sz="1500" dirty="0" err="1"/>
              <a:t>ашиглах</a:t>
            </a:r>
            <a:r>
              <a:rPr lang="en-US" sz="1500" dirty="0"/>
              <a:t> </a:t>
            </a:r>
            <a:r>
              <a:rPr lang="en-US" sz="1500" dirty="0" err="1"/>
              <a:t>бенефициал</a:t>
            </a:r>
            <a:r>
              <a:rPr lang="en-US" sz="1500" dirty="0"/>
              <a:t> </a:t>
            </a:r>
            <a:r>
              <a:rPr lang="en-US" sz="1500" dirty="0" err="1"/>
              <a:t>өмчлөгчийн</a:t>
            </a:r>
            <a:r>
              <a:rPr lang="en-US" sz="1500" dirty="0"/>
              <a:t> </a:t>
            </a:r>
            <a:r>
              <a:rPr lang="en-US" sz="1500" dirty="0" err="1"/>
              <a:t>мэдээллийн</a:t>
            </a:r>
            <a:r>
              <a:rPr lang="en-US" sz="1500" dirty="0"/>
              <a:t> </a:t>
            </a:r>
            <a:r>
              <a:rPr lang="en-US" sz="1500" dirty="0" err="1"/>
              <a:t>ил</a:t>
            </a:r>
            <a:r>
              <a:rPr lang="en-US" sz="1500" dirty="0"/>
              <a:t> </a:t>
            </a:r>
            <a:r>
              <a:rPr lang="en-US" sz="1500" dirty="0" err="1"/>
              <a:t>тод</a:t>
            </a:r>
            <a:r>
              <a:rPr lang="en-US" sz="1500" dirty="0"/>
              <a:t> </a:t>
            </a:r>
            <a:r>
              <a:rPr lang="en-US" sz="1500" dirty="0" err="1"/>
              <a:t>бай</a:t>
            </a:r>
            <a:r>
              <a:rPr lang="en-US" sz="1500" dirty="0" err="1" smtClean="0"/>
              <a:t>дал</a:t>
            </a:r>
            <a:r>
              <a:rPr lang="en-US" sz="1500" dirty="0" smtClean="0"/>
              <a:t>;</a:t>
            </a:r>
            <a:endParaRPr lang="en-US" sz="1500" dirty="0"/>
          </a:p>
          <a:p>
            <a:r>
              <a:rPr lang="en-US" sz="1500" dirty="0"/>
              <a:t>13. </a:t>
            </a:r>
            <a:r>
              <a:rPr lang="en-US" sz="1500" dirty="0" err="1"/>
              <a:t>Төрөөс</a:t>
            </a:r>
            <a:r>
              <a:rPr lang="en-US" sz="1500" dirty="0"/>
              <a:t> </a:t>
            </a:r>
            <a:r>
              <a:rPr lang="en-US" sz="1500" dirty="0" err="1"/>
              <a:t>компаниудын</a:t>
            </a:r>
            <a:r>
              <a:rPr lang="en-US" sz="1500" dirty="0"/>
              <a:t> </a:t>
            </a:r>
            <a:r>
              <a:rPr lang="en-US" sz="1500" dirty="0" err="1"/>
              <a:t>зөвшөөрөл</a:t>
            </a:r>
            <a:r>
              <a:rPr lang="en-US" sz="1500" dirty="0"/>
              <a:t>, </a:t>
            </a:r>
            <a:r>
              <a:rPr lang="en-US" sz="1500" dirty="0" err="1"/>
              <a:t>санхүү</a:t>
            </a:r>
            <a:r>
              <a:rPr lang="en-US" sz="1500" dirty="0"/>
              <a:t>, </a:t>
            </a:r>
            <a:r>
              <a:rPr lang="en-US" sz="1500" dirty="0" err="1"/>
              <a:t>үйл</a:t>
            </a:r>
            <a:r>
              <a:rPr lang="en-US" sz="1500" dirty="0"/>
              <a:t> </a:t>
            </a:r>
            <a:r>
              <a:rPr lang="en-US" sz="1500" dirty="0" err="1"/>
              <a:t>ажиллагааны</a:t>
            </a:r>
            <a:r>
              <a:rPr lang="en-US" sz="1500" dirty="0"/>
              <a:t> </a:t>
            </a:r>
            <a:r>
              <a:rPr lang="en-US" sz="1500" dirty="0" err="1"/>
              <a:t>талаарх</a:t>
            </a:r>
            <a:r>
              <a:rPr lang="en-US" sz="1500" dirty="0"/>
              <a:t> </a:t>
            </a:r>
            <a:r>
              <a:rPr lang="en-US" sz="1500" dirty="0" err="1"/>
              <a:t>мэдээллийг</a:t>
            </a:r>
            <a:r>
              <a:rPr lang="en-US" sz="1500" dirty="0"/>
              <a:t> </a:t>
            </a:r>
            <a:r>
              <a:rPr lang="en-US" sz="1500" dirty="0" err="1"/>
              <a:t>ил</a:t>
            </a:r>
            <a:r>
              <a:rPr lang="en-US" sz="1500" dirty="0"/>
              <a:t> </a:t>
            </a:r>
            <a:r>
              <a:rPr lang="en-US" sz="1500" dirty="0" err="1"/>
              <a:t>тод</a:t>
            </a:r>
            <a:r>
              <a:rPr lang="en-US" sz="1500" dirty="0"/>
              <a:t>, </a:t>
            </a:r>
            <a:r>
              <a:rPr lang="en-US" sz="1500" dirty="0" err="1"/>
              <a:t>шуурхаи</a:t>
            </a:r>
            <a:r>
              <a:rPr lang="en-US" sz="1500" dirty="0"/>
              <a:t>̆ </a:t>
            </a:r>
            <a:r>
              <a:rPr lang="en-US" sz="1500" dirty="0" err="1" smtClean="0"/>
              <a:t>болгох</a:t>
            </a:r>
            <a:r>
              <a:rPr lang="en-US" sz="1500" dirty="0" smtClean="0"/>
              <a:t>;</a:t>
            </a:r>
            <a:endParaRPr lang="en-US" sz="15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613" y="3771900"/>
            <a:ext cx="1943606" cy="92769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 algn="ctr"/>
            <a:r>
              <a:rPr lang="mn-MN" dirty="0">
                <a:solidFill>
                  <a:srgbClr val="FFC043"/>
                </a:solidFill>
                <a:latin typeface="Arial"/>
                <a:cs typeface="Arial"/>
              </a:rPr>
              <a:t>Төсөв, санхүүгийн ил, тод </a:t>
            </a:r>
            <a:r>
              <a:rPr lang="mn-MN" dirty="0" smtClean="0">
                <a:solidFill>
                  <a:srgbClr val="FFC043"/>
                </a:solidFill>
                <a:latin typeface="Arial"/>
                <a:cs typeface="Arial"/>
              </a:rPr>
              <a:t>байдал</a:t>
            </a:r>
            <a:r>
              <a:rPr lang="en-US" dirty="0">
                <a:solidFill>
                  <a:srgbClr val="FFC043"/>
                </a:solidFill>
                <a:latin typeface="Arial"/>
                <a:cs typeface="Arial"/>
              </a:rPr>
              <a:t>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9195" y="1104901"/>
            <a:ext cx="2238382" cy="114262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8000"/>
                </a:solidFill>
                <a:latin typeface="Arial"/>
                <a:cs typeface="Arial"/>
              </a:rPr>
              <a:t>Төрийн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Arial"/>
                <a:cs typeface="Arial"/>
              </a:rPr>
              <a:t>үйлчилгээ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Төрийн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үйлчилгээний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чанар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хүртээмжийг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сайжруулах</a:t>
            </a:r>
            <a:r>
              <a:rPr lang="en-US" sz="1300" dirty="0" smtClean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;</a:t>
            </a:r>
            <a:endParaRPr lang="en-US" sz="13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 descr="Screen Shot 2018-06-28 at 10.1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" y="1239522"/>
            <a:ext cx="1036800" cy="1008000"/>
          </a:xfrm>
          <a:prstGeom prst="rect">
            <a:avLst/>
          </a:prstGeom>
        </p:spPr>
      </p:pic>
      <p:pic>
        <p:nvPicPr>
          <p:cNvPr id="11" name="Picture 10" descr="Screen Shot 2018-06-28 at 10.19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" y="2400300"/>
            <a:ext cx="1007239" cy="10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7777" y="2286001"/>
            <a:ext cx="2209800" cy="134370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latin typeface="Arial"/>
                <a:cs typeface="Arial"/>
              </a:rPr>
              <a:t>Иргэдийн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оролцоо </a:t>
            </a:r>
            <a:r>
              <a:rPr lang="mn-MN" sz="1700" dirty="0">
                <a:latin typeface="Arial"/>
                <a:cs typeface="Arial"/>
              </a:rPr>
              <a:t>шударга байдлыг </a:t>
            </a:r>
            <a:r>
              <a:rPr lang="mn-MN" sz="1700" dirty="0" smtClean="0">
                <a:latin typeface="Arial"/>
                <a:cs typeface="Arial"/>
              </a:rPr>
              <a:t>нэмэгдүүлэх</a:t>
            </a:r>
            <a:r>
              <a:rPr lang="en-US" sz="1700" dirty="0" smtClean="0">
                <a:latin typeface="Arial"/>
                <a:cs typeface="Arial"/>
              </a:rPr>
              <a:t>; </a:t>
            </a:r>
            <a:endParaRPr lang="en-US" sz="17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700" dirty="0">
              <a:latin typeface="Arial"/>
              <a:cs typeface="Arial"/>
            </a:endParaRPr>
          </a:p>
        </p:txBody>
      </p:sp>
      <p:pic>
        <p:nvPicPr>
          <p:cNvPr id="13" name="Picture 12" descr="Screen Shot 2018-06-28 at 10.19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" y="3771900"/>
            <a:ext cx="941295" cy="1008000"/>
          </a:xfrm>
          <a:prstGeom prst="rect">
            <a:avLst/>
          </a:prstGeom>
        </p:spPr>
      </p:pic>
      <p:pic>
        <p:nvPicPr>
          <p:cNvPr id="15" name="Picture 14" descr="Screen Shot 2018-06-28 at 10.19.1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1"/>
            <a:ext cx="1080000" cy="10869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9195" y="4953001"/>
            <a:ext cx="2438400" cy="134370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Компанийн хариуцлага, </a:t>
            </a:r>
          </a:p>
          <a:p>
            <a:pPr>
              <a:lnSpc>
                <a:spcPct val="120000"/>
              </a:lnSpc>
            </a:pPr>
            <a:r>
              <a:rPr lang="ru-RU" sz="1700" dirty="0" err="1">
                <a:solidFill>
                  <a:srgbClr val="FF6600"/>
                </a:solidFill>
                <a:latin typeface="Arial"/>
                <a:cs typeface="Arial"/>
              </a:rPr>
              <a:t>И</a:t>
            </a:r>
            <a:r>
              <a:rPr lang="en-US" sz="1700" dirty="0">
                <a:solidFill>
                  <a:srgbClr val="FF6600"/>
                </a:solidFill>
                <a:latin typeface="Arial"/>
                <a:cs typeface="Arial"/>
              </a:rPr>
              <a:t>л </a:t>
            </a: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тод</a:t>
            </a:r>
            <a:r>
              <a:rPr lang="en-US" sz="17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байдал</a:t>
            </a:r>
            <a:r>
              <a:rPr lang="en-US" sz="1700" dirty="0">
                <a:solidFill>
                  <a:srgbClr val="FF6600"/>
                </a:solidFill>
                <a:latin typeface="Arial"/>
                <a:cs typeface="Arial"/>
              </a:rPr>
              <a:t>, </a:t>
            </a: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Эргэн</a:t>
            </a:r>
            <a:r>
              <a:rPr lang="en-US" sz="17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6600"/>
                </a:solidFill>
                <a:latin typeface="Arial"/>
                <a:cs typeface="Arial"/>
              </a:rPr>
              <a:t>тайлагналт</a:t>
            </a:r>
            <a:r>
              <a:rPr lang="en-US" sz="1700" dirty="0" smtClean="0">
                <a:solidFill>
                  <a:srgbClr val="FF6600"/>
                </a:solidFill>
                <a:latin typeface="Arial"/>
                <a:cs typeface="Arial"/>
              </a:rPr>
              <a:t>; </a:t>
            </a:r>
            <a:endParaRPr lang="en-US" sz="17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7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4" y="266700"/>
            <a:ext cx="6831204" cy="1020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Монгол Улсын Нээлттэй Засгийн Түншлэлийн Үндэсний Төлөвлөгөө III Үндсэн Чиглэлүүд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06-28 at 10.19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54" y="4152900"/>
            <a:ext cx="1088408" cy="1104900"/>
          </a:xfrm>
          <a:prstGeom prst="rect">
            <a:avLst/>
          </a:prstGeom>
        </p:spPr>
      </p:pic>
      <p:pic>
        <p:nvPicPr>
          <p:cNvPr id="5" name="Picture 4" descr="Screen Shot 2018-06-28 at 10.19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3"/>
            <a:ext cx="1080000" cy="1086969"/>
          </a:xfrm>
          <a:prstGeom prst="rect">
            <a:avLst/>
          </a:prstGeom>
        </p:spPr>
      </p:pic>
      <p:pic>
        <p:nvPicPr>
          <p:cNvPr id="6" name="Picture 5" descr="Screen Shot 2018-06-28 at 10.19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2743200"/>
            <a:ext cx="1007239" cy="1044000"/>
          </a:xfrm>
          <a:prstGeom prst="rect">
            <a:avLst/>
          </a:prstGeom>
        </p:spPr>
      </p:pic>
      <p:pic>
        <p:nvPicPr>
          <p:cNvPr id="7" name="Picture 6" descr="Screen Shot 2018-06-28 at 10.19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3" y="4076702"/>
            <a:ext cx="1080000" cy="1058109"/>
          </a:xfrm>
          <a:prstGeom prst="rect">
            <a:avLst/>
          </a:prstGeom>
        </p:spPr>
      </p:pic>
      <p:pic>
        <p:nvPicPr>
          <p:cNvPr id="8" name="Picture 7" descr="Screen Shot 2018-06-28 at 10.19.3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371600"/>
            <a:ext cx="941295" cy="1008000"/>
          </a:xfrm>
          <a:prstGeom prst="rect">
            <a:avLst/>
          </a:prstGeom>
        </p:spPr>
      </p:pic>
      <p:pic>
        <p:nvPicPr>
          <p:cNvPr id="9" name="Picture 8" descr="Screen Shot 2018-06-28 at 10.19.3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1036800" cy="10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1447800"/>
            <a:ext cx="2438400" cy="1492973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solidFill>
                  <a:srgbClr val="FF6600"/>
                </a:solidFill>
                <a:latin typeface="Arial"/>
                <a:cs typeface="Arial"/>
              </a:rPr>
              <a:t>Компанийн хариуцлага</a:t>
            </a:r>
          </a:p>
          <a:p>
            <a:pPr>
              <a:lnSpc>
                <a:spcPct val="120000"/>
              </a:lnSpc>
            </a:pPr>
            <a:r>
              <a:rPr lang="mn-MN" sz="1400" dirty="0">
                <a:solidFill>
                  <a:srgbClr val="000E2C"/>
                </a:solidFill>
              </a:rPr>
              <a:t>Компанийн хариуцлага, эргэн тайлагналыг сайжруулах</a:t>
            </a:r>
            <a:r>
              <a:rPr lang="en-US" sz="1400" dirty="0">
                <a:solidFill>
                  <a:srgbClr val="000E2C"/>
                </a:solidFill>
              </a:rPr>
              <a:t> </a:t>
            </a:r>
            <a:endParaRPr lang="en-US" dirty="0">
              <a:solidFill>
                <a:srgbClr val="000E2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338" y="2705102"/>
            <a:ext cx="2209800" cy="1419106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latin typeface="Arial"/>
                <a:cs typeface="Arial"/>
              </a:rPr>
              <a:t>Иргэдийн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оролцоо</a:t>
            </a:r>
            <a:endParaRPr lang="en-US" sz="17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Иргэдийн</a:t>
            </a: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оролцоо, </a:t>
            </a:r>
            <a:r>
              <a:rPr lang="mn-MN" sz="1400">
                <a:solidFill>
                  <a:schemeClr val="accent6">
                    <a:lumMod val="10000"/>
                  </a:schemeClr>
                </a:solidFill>
              </a:rPr>
              <a:t>Төрийн үйл ажиллагаанд шударга байдлыг нэмэгдүүлэх</a:t>
            </a:r>
            <a:r>
              <a:rPr lang="en-US" sz="140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en-US" sz="13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038602"/>
            <a:ext cx="2238204" cy="1234440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Уур</a:t>
            </a:r>
            <a:r>
              <a:rPr lang="en-US" sz="17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амьсгалын</a:t>
            </a:r>
            <a:r>
              <a:rPr lang="en-US" sz="17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008000"/>
                </a:solidFill>
                <a:latin typeface="Arial"/>
                <a:cs typeface="Arial"/>
              </a:rPr>
              <a:t>өөрчлөлт</a:t>
            </a:r>
            <a:endParaRPr lang="en-US" sz="1700" dirty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mn-MN" sz="1400" dirty="0">
                <a:solidFill>
                  <a:schemeClr val="accent6">
                    <a:lumMod val="10000"/>
                  </a:schemeClr>
                </a:solidFill>
              </a:rPr>
              <a:t>Аюулгүй амьдрах орчин нөхцөлийг бүрдүүлэх</a:t>
            </a:r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en-US" sz="13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447801"/>
            <a:ext cx="2514600" cy="819968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r>
              <a:rPr lang="en-US">
                <a:solidFill>
                  <a:srgbClr val="FFC043"/>
                </a:solidFill>
                <a:latin typeface="Arial"/>
                <a:cs typeface="Arial"/>
              </a:rPr>
              <a:t>Төсөв санхүү</a:t>
            </a:r>
          </a:p>
          <a:p>
            <a:r>
              <a:rPr lang="mn-MN" sz="1400">
                <a:solidFill>
                  <a:srgbClr val="000E2C"/>
                </a:solidFill>
              </a:rPr>
              <a:t>Төрийн нөөц, эх үүсвэрийг үр дүнтэйгээр удирдах</a:t>
            </a:r>
            <a:r>
              <a:rPr lang="en-US" sz="1400">
                <a:solidFill>
                  <a:srgbClr val="000E2C"/>
                </a:solidFill>
              </a:rPr>
              <a:t> </a:t>
            </a:r>
            <a:endParaRPr lang="en-US" sz="1300">
              <a:solidFill>
                <a:srgbClr val="000E2C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386" y="2743201"/>
            <a:ext cx="2438400" cy="921021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8000"/>
                </a:solidFill>
                <a:latin typeface="Arial"/>
                <a:cs typeface="Arial"/>
              </a:rPr>
              <a:t>Төрийн үйлчилгээ</a:t>
            </a:r>
          </a:p>
          <a:p>
            <a:pPr>
              <a:lnSpc>
                <a:spcPct val="120000"/>
              </a:lnSpc>
            </a:pPr>
            <a:r>
              <a:rPr lang="en-US" sz="130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Төрийн үйлчилгээний чанар, хүртээмжийг сайжруулах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2386" y="4114800"/>
            <a:ext cx="2819400" cy="1860766"/>
          </a:xfrm>
          <a:prstGeom prst="rect">
            <a:avLst/>
          </a:prstGeom>
          <a:noFill/>
        </p:spPr>
        <p:txBody>
          <a:bodyPr wrap="square" lIns="95758" tIns="47879" rIns="95758" bIns="478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mn-MN" sz="1700" dirty="0">
                <a:solidFill>
                  <a:srgbClr val="800000"/>
                </a:solidFill>
                <a:latin typeface="Arial"/>
                <a:cs typeface="Arial"/>
              </a:rPr>
              <a:t>Байгалийн баялгийн засаглалыг сайжруулах</a:t>
            </a:r>
            <a:endParaRPr lang="en-US" sz="17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Жинхэнэ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ашиг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хүртэгч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эздийн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мэдээллийг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ил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тод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болгох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7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mn-MN" sz="17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endParaRPr lang="en-US" sz="17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1341</Words>
  <Application>Microsoft Office PowerPoint</Application>
  <PresentationFormat>On-screen Show (4:3)</PresentationFormat>
  <Paragraphs>159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Нээлттэй Засгийн түншлэл</vt:lpstr>
      <vt:lpstr>Нээлттэй Засгийн Түншлэлийн зураглал</vt:lpstr>
      <vt:lpstr>Нээлттэй Засгийн Түншлэлийн Үндэсний Зөвлөл, ажлын хэсгийн бүрэлдэхүүн</vt:lpstr>
      <vt:lpstr>Монгол Улс ба НЗТ</vt:lpstr>
      <vt:lpstr>НЗТ-ийн Үйл ажиллагааны үндэсний төлөвлөгөө (National Action plan)</vt:lpstr>
      <vt:lpstr>Хараат бус хөндлөнгийн судалгаа (Independent reporting mechanism)</vt:lpstr>
      <vt:lpstr>“Үйл ажиллагааны үндэсний төлөвлөгөө II” (NAP 2016-2018)</vt:lpstr>
      <vt:lpstr>Монгол Улсын Нээлттэй Засгийн Түншлэлийн Үндэсний Төлөвлөгөө III Үндсэн Чиглэлүүд</vt:lpstr>
      <vt:lpstr>“Үйл ажиллагааны үндэсний төлөвлөгөө III” (NAP 2018-2020)</vt:lpstr>
      <vt:lpstr>“Үйл ажиллагааны үндэсний төлөвлөгөө III” (NAP 2018-2020)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Нээлттэй Засгийн түншлэл</dc:title>
  <dc:creator>User</dc:creator>
  <cp:lastModifiedBy>Delgermaa</cp:lastModifiedBy>
  <cp:revision>5</cp:revision>
  <dcterms:created xsi:type="dcterms:W3CDTF">2018-12-05T07:58:36Z</dcterms:created>
  <dcterms:modified xsi:type="dcterms:W3CDTF">2018-12-10T09:44:08Z</dcterms:modified>
</cp:coreProperties>
</file>